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115" d="100"/>
          <a:sy n="115" d="100"/>
        </p:scale>
        <p:origin x="144"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orms.office.com/Pages/ResponsePage.aspx?id=-f2oEP_CDU6cGR_iwYgWSiu3sSJ6O6FDvPzZybD5bc9UMUUwTEJCRTFXUTdPQzhKWEVHTklLWk42Ni4u" TargetMode="External"/><Relationship Id="rId2" Type="http://schemas.openxmlformats.org/officeDocument/2006/relationships/hyperlink" Target="https://forms.office.com/Pages/ResponsePage.aspx?id=-f2oEP_CDU6cGR_iwYgWSiu3sSJ6O6FDvPzZybD5bc9UNFdZWjE2QUJMWDJLMDg1V1hXTlRINkgwOC4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ilB9x6NkI8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89" y="914400"/>
            <a:ext cx="10343213" cy="2822378"/>
          </a:xfrm>
        </p:spPr>
        <p:txBody>
          <a:bodyPr/>
          <a:lstStyle/>
          <a:p>
            <a:r>
              <a:rPr lang="en-US" dirty="0" smtClean="0">
                <a:solidFill>
                  <a:srgbClr val="00B050"/>
                </a:solidFill>
                <a:effectLst>
                  <a:outerShdw blurRad="38100" dist="38100" dir="2700000" algn="tl">
                    <a:srgbClr val="000000">
                      <a:alpha val="43137"/>
                    </a:srgbClr>
                  </a:outerShdw>
                </a:effectLst>
              </a:rPr>
              <a:t>Chamberlain H.S. </a:t>
            </a:r>
            <a:r>
              <a:rPr lang="en-US" sz="4400" dirty="0" smtClean="0">
                <a:solidFill>
                  <a:srgbClr val="00B050"/>
                </a:solidFill>
              </a:rPr>
              <a:t/>
            </a:r>
            <a:br>
              <a:rPr lang="en-US" sz="4400" dirty="0" smtClean="0">
                <a:solidFill>
                  <a:srgbClr val="00B050"/>
                </a:solidFill>
              </a:rPr>
            </a:br>
            <a:r>
              <a:rPr lang="en-US" sz="4400" dirty="0" smtClean="0"/>
              <a:t>2020-2021</a:t>
            </a:r>
            <a:br>
              <a:rPr lang="en-US" sz="4400" dirty="0" smtClean="0"/>
            </a:br>
            <a:r>
              <a:rPr lang="en-US" sz="4000" dirty="0" smtClean="0"/>
              <a:t>Annual Title I Meeting Presentation</a:t>
            </a:r>
            <a:endParaRPr lang="en-US" sz="4400" dirty="0"/>
          </a:p>
        </p:txBody>
      </p:sp>
      <p:sp>
        <p:nvSpPr>
          <p:cNvPr id="3" name="Subtitle 2"/>
          <p:cNvSpPr>
            <a:spLocks noGrp="1"/>
          </p:cNvSpPr>
          <p:nvPr>
            <p:ph type="subTitle" idx="1"/>
          </p:nvPr>
        </p:nvSpPr>
        <p:spPr/>
        <p:txBody>
          <a:bodyPr/>
          <a:lstStyle/>
          <a:p>
            <a:endParaRPr lang="en-US" dirty="0" smtClean="0">
              <a:solidFill>
                <a:schemeClr val="accent6">
                  <a:lumMod val="75000"/>
                </a:schemeClr>
              </a:solidFill>
            </a:endParaRPr>
          </a:p>
          <a:p>
            <a:r>
              <a:rPr lang="en-US" dirty="0" smtClean="0">
                <a:solidFill>
                  <a:schemeClr val="accent6">
                    <a:lumMod val="75000"/>
                  </a:schemeClr>
                </a:solidFill>
              </a:rPr>
              <a:t>Date presentation is held</a:t>
            </a:r>
            <a:endParaRPr lang="en-US" dirty="0">
              <a:solidFill>
                <a:schemeClr val="accent6">
                  <a:lumMod val="75000"/>
                </a:schemeClr>
              </a:solidFill>
            </a:endParaRPr>
          </a:p>
        </p:txBody>
      </p:sp>
    </p:spTree>
    <p:extLst>
      <p:ext uri="{BB962C8B-B14F-4D97-AF65-F5344CB8AC3E}">
        <p14:creationId xmlns:p14="http://schemas.microsoft.com/office/powerpoint/2010/main" val="2514922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n w="0"/>
                <a:solidFill>
                  <a:schemeClr val="tx1"/>
                </a:solidFill>
                <a:effectLst>
                  <a:outerShdw blurRad="38100" dist="19050" dir="2700000" algn="tl" rotWithShape="0">
                    <a:schemeClr val="dk1">
                      <a:alpha val="40000"/>
                    </a:schemeClr>
                  </a:outerShdw>
                </a:effectLst>
              </a:rPr>
              <a:t>Complete Title I Project Application Survey</a:t>
            </a:r>
            <a:br>
              <a:rPr lang="en-US" dirty="0">
                <a:ln w="0"/>
                <a:solidFill>
                  <a:schemeClr val="tx1"/>
                </a:solidFill>
                <a:effectLst>
                  <a:outerShdw blurRad="38100" dist="19050" dir="2700000" algn="tl" rotWithShape="0">
                    <a:schemeClr val="dk1">
                      <a:alpha val="40000"/>
                    </a:schemeClr>
                  </a:outerShdw>
                </a:effectLst>
              </a:rPr>
            </a:br>
            <a:endParaRPr lang="en-US" dirty="0"/>
          </a:p>
        </p:txBody>
      </p:sp>
      <p:sp>
        <p:nvSpPr>
          <p:cNvPr id="3" name="Content Placeholder 2"/>
          <p:cNvSpPr>
            <a:spLocks noGrp="1"/>
          </p:cNvSpPr>
          <p:nvPr>
            <p:ph idx="1"/>
          </p:nvPr>
        </p:nvSpPr>
        <p:spPr/>
        <p:txBody>
          <a:bodyPr>
            <a:normAutofit/>
          </a:bodyPr>
          <a:lstStyle/>
          <a:p>
            <a:r>
              <a:rPr lang="en-US" sz="3600" dirty="0" smtClean="0">
                <a:solidFill>
                  <a:srgbClr val="00B050"/>
                </a:solidFill>
                <a:hlinkClick r:id="rId2"/>
              </a:rPr>
              <a:t>Survey link in English</a:t>
            </a:r>
            <a:endParaRPr lang="en-US" sz="3600" dirty="0" smtClean="0">
              <a:solidFill>
                <a:srgbClr val="00B050"/>
              </a:solidFill>
            </a:endParaRPr>
          </a:p>
          <a:p>
            <a:r>
              <a:rPr lang="en-US" sz="3600" dirty="0" smtClean="0">
                <a:solidFill>
                  <a:srgbClr val="00B050"/>
                </a:solidFill>
                <a:hlinkClick r:id="rId3"/>
              </a:rPr>
              <a:t>Survey link in Spanish</a:t>
            </a:r>
            <a:endParaRPr lang="en-US" sz="3600" dirty="0">
              <a:solidFill>
                <a:srgbClr val="00B050"/>
              </a:solidFill>
            </a:endParaRPr>
          </a:p>
        </p:txBody>
      </p:sp>
    </p:spTree>
    <p:extLst>
      <p:ext uri="{BB962C8B-B14F-4D97-AF65-F5344CB8AC3E}">
        <p14:creationId xmlns:p14="http://schemas.microsoft.com/office/powerpoint/2010/main" val="124286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508760"/>
          </a:xfrm>
        </p:spPr>
        <p:txBody>
          <a:bodyPr>
            <a:normAutofit/>
          </a:bodyPr>
          <a:lstStyle/>
          <a:p>
            <a:pPr algn="ctr"/>
            <a:endParaRPr lang="en-US" sz="8800"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6045" y="355456"/>
            <a:ext cx="9799010" cy="616172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31776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1371600" y="1753849"/>
            <a:ext cx="9601200" cy="4113551"/>
          </a:xfrm>
        </p:spPr>
        <p:txBody>
          <a:bodyPr/>
          <a:lstStyle/>
          <a:p>
            <a:r>
              <a:rPr lang="en-US" dirty="0" smtClean="0"/>
              <a:t>What is Title I? (Video Presentation)</a:t>
            </a:r>
          </a:p>
          <a:p>
            <a:r>
              <a:rPr lang="en-US" dirty="0" smtClean="0"/>
              <a:t>Parent’s Rights Under Title I</a:t>
            </a:r>
          </a:p>
          <a:p>
            <a:r>
              <a:rPr lang="en-US" dirty="0" smtClean="0"/>
              <a:t>Parent &amp; Family Engagement Plan</a:t>
            </a:r>
          </a:p>
          <a:p>
            <a:r>
              <a:rPr lang="en-US" dirty="0" smtClean="0"/>
              <a:t>Parent-School Compact</a:t>
            </a:r>
          </a:p>
          <a:p>
            <a:r>
              <a:rPr lang="en-US" dirty="0" smtClean="0"/>
              <a:t>Title I Funds</a:t>
            </a:r>
          </a:p>
          <a:p>
            <a:r>
              <a:rPr lang="en-US" dirty="0" smtClean="0"/>
              <a:t>How to Stay Connected </a:t>
            </a:r>
          </a:p>
          <a:p>
            <a:pPr lvl="1"/>
            <a:r>
              <a:rPr lang="en-US" dirty="0" smtClean="0"/>
              <a:t>CANVAS FAMILY GUIDE</a:t>
            </a:r>
          </a:p>
          <a:p>
            <a:pPr marL="530352" lvl="1" indent="0">
              <a:buNone/>
            </a:pPr>
            <a:endParaRPr lang="en-US" dirty="0"/>
          </a:p>
          <a:p>
            <a:pPr marL="530352"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430138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Title I</a:t>
            </a:r>
            <a:endParaRPr lang="en-US" dirty="0"/>
          </a:p>
        </p:txBody>
      </p:sp>
      <p:sp>
        <p:nvSpPr>
          <p:cNvPr id="3" name="Content Placeholder 2"/>
          <p:cNvSpPr>
            <a:spLocks noGrp="1"/>
          </p:cNvSpPr>
          <p:nvPr>
            <p:ph idx="1"/>
          </p:nvPr>
        </p:nvSpPr>
        <p:spPr>
          <a:xfrm>
            <a:off x="1371600" y="1518499"/>
            <a:ext cx="9601200" cy="3581400"/>
          </a:xfrm>
        </p:spPr>
        <p:txBody>
          <a:bodyPr/>
          <a:lstStyle/>
          <a:p>
            <a:r>
              <a:rPr lang="en-US" dirty="0" smtClean="0"/>
              <a:t>Watch Video</a:t>
            </a:r>
          </a:p>
        </p:txBody>
      </p:sp>
      <p:sp>
        <p:nvSpPr>
          <p:cNvPr id="5" name="Rectangle 4"/>
          <p:cNvSpPr/>
          <p:nvPr/>
        </p:nvSpPr>
        <p:spPr>
          <a:xfrm>
            <a:off x="1371600" y="2662868"/>
            <a:ext cx="4736618" cy="646331"/>
          </a:xfrm>
          <a:prstGeom prst="rect">
            <a:avLst/>
          </a:prstGeom>
        </p:spPr>
        <p:txBody>
          <a:bodyPr wrap="none">
            <a:spAutoFit/>
          </a:bodyPr>
          <a:lstStyle/>
          <a:p>
            <a:r>
              <a:rPr lang="en-US" dirty="0">
                <a:solidFill>
                  <a:srgbClr val="000000"/>
                </a:solidFill>
                <a:latin typeface="Times New Roman" panose="02020603050405020304" pitchFamily="18" charset="0"/>
                <a:hlinkClick r:id="rId2"/>
              </a:rPr>
              <a:t>https://</a:t>
            </a:r>
            <a:r>
              <a:rPr lang="en-US" dirty="0" smtClean="0">
                <a:solidFill>
                  <a:srgbClr val="000000"/>
                </a:solidFill>
                <a:latin typeface="Times New Roman" panose="02020603050405020304" pitchFamily="18" charset="0"/>
                <a:hlinkClick r:id="rId2"/>
              </a:rPr>
              <a:t>www.youtube.com/watch?v=ilB9x6NkI8c</a:t>
            </a:r>
            <a:endParaRPr lang="en-US" dirty="0" smtClean="0">
              <a:solidFill>
                <a:srgbClr val="000000"/>
              </a:solidFill>
              <a:latin typeface="Times New Roman" panose="02020603050405020304" pitchFamily="18" charset="0"/>
            </a:endParaRPr>
          </a:p>
          <a:p>
            <a:r>
              <a:rPr lang="en-US" dirty="0" smtClean="0"/>
              <a:t>English version</a:t>
            </a:r>
            <a:endParaRPr lang="en-US" dirty="0"/>
          </a:p>
        </p:txBody>
      </p:sp>
      <p:sp>
        <p:nvSpPr>
          <p:cNvPr id="6" name="Rectangle 5"/>
          <p:cNvSpPr/>
          <p:nvPr/>
        </p:nvSpPr>
        <p:spPr>
          <a:xfrm>
            <a:off x="1255563" y="4206471"/>
            <a:ext cx="4736618" cy="646331"/>
          </a:xfrm>
          <a:prstGeom prst="rect">
            <a:avLst/>
          </a:prstGeom>
        </p:spPr>
        <p:txBody>
          <a:bodyPr wrap="none">
            <a:spAutoFit/>
          </a:bodyPr>
          <a:lstStyle/>
          <a:p>
            <a:r>
              <a:rPr lang="en-US" dirty="0">
                <a:solidFill>
                  <a:srgbClr val="000000"/>
                </a:solidFill>
                <a:latin typeface="Times New Roman" panose="02020603050405020304" pitchFamily="18" charset="0"/>
                <a:hlinkClick r:id="rId2"/>
              </a:rPr>
              <a:t>https://</a:t>
            </a:r>
            <a:r>
              <a:rPr lang="en-US" dirty="0" smtClean="0">
                <a:solidFill>
                  <a:srgbClr val="000000"/>
                </a:solidFill>
                <a:latin typeface="Times New Roman" panose="02020603050405020304" pitchFamily="18" charset="0"/>
                <a:hlinkClick r:id="rId2"/>
              </a:rPr>
              <a:t>www.youtube.com/watch?v=ilB9x6NkI8c</a:t>
            </a:r>
            <a:endParaRPr lang="en-US" dirty="0" smtClean="0">
              <a:solidFill>
                <a:srgbClr val="000000"/>
              </a:solidFill>
              <a:latin typeface="Times New Roman" panose="02020603050405020304" pitchFamily="18" charset="0"/>
            </a:endParaRPr>
          </a:p>
          <a:p>
            <a:r>
              <a:rPr lang="en-US" dirty="0" smtClean="0"/>
              <a:t>Spanish version</a:t>
            </a:r>
            <a:endParaRPr lang="en-US" dirty="0"/>
          </a:p>
        </p:txBody>
      </p:sp>
    </p:spTree>
    <p:extLst>
      <p:ext uri="{BB962C8B-B14F-4D97-AF65-F5344CB8AC3E}">
        <p14:creationId xmlns:p14="http://schemas.microsoft.com/office/powerpoint/2010/main" val="3957885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Chamberlain</a:t>
            </a:r>
            <a:r>
              <a:rPr lang="en-US" dirty="0" smtClean="0"/>
              <a:t/>
            </a:r>
            <a:br>
              <a:rPr lang="en-US" dirty="0" smtClean="0"/>
            </a:br>
            <a:r>
              <a:rPr lang="en-US" dirty="0" smtClean="0"/>
              <a:t>Parent &amp; Family Engagement Plan</a:t>
            </a:r>
            <a:endParaRPr lang="en-US" dirty="0"/>
          </a:p>
        </p:txBody>
      </p:sp>
      <p:sp>
        <p:nvSpPr>
          <p:cNvPr id="3" name="Content Placeholder 2"/>
          <p:cNvSpPr>
            <a:spLocks noGrp="1"/>
          </p:cNvSpPr>
          <p:nvPr>
            <p:ph idx="1"/>
          </p:nvPr>
        </p:nvSpPr>
        <p:spPr>
          <a:xfrm>
            <a:off x="1371600" y="2171700"/>
            <a:ext cx="9601200" cy="3695700"/>
          </a:xfrm>
        </p:spPr>
        <p:txBody>
          <a:bodyPr/>
          <a:lstStyle/>
          <a:p>
            <a:r>
              <a:rPr lang="en-US" dirty="0"/>
              <a:t>Every Title I school, in collaboration with parents, must develop a school parent involvement plan. </a:t>
            </a:r>
            <a:endParaRPr lang="en-US" dirty="0" smtClean="0"/>
          </a:p>
          <a:p>
            <a:pPr lvl="1"/>
            <a:r>
              <a:rPr lang="en-US" dirty="0" smtClean="0"/>
              <a:t>The </a:t>
            </a:r>
            <a:r>
              <a:rPr lang="en-US" dirty="0"/>
              <a:t>plan describes how the school will </a:t>
            </a:r>
            <a:r>
              <a:rPr lang="en-US" dirty="0" smtClean="0"/>
              <a:t>engage the families </a:t>
            </a:r>
            <a:r>
              <a:rPr lang="en-US" dirty="0"/>
              <a:t>in an organized, ongoing, and timely way in the planning, review and improvement of the Title I program at the school. </a:t>
            </a:r>
            <a:endParaRPr lang="en-US" dirty="0" smtClean="0"/>
          </a:p>
          <a:p>
            <a:pPr marL="530352" lvl="1" indent="0">
              <a:buNone/>
            </a:pPr>
            <a:endParaRPr lang="en-US" dirty="0" smtClean="0"/>
          </a:p>
          <a:p>
            <a:pPr lvl="1"/>
            <a:r>
              <a:rPr lang="en-US" dirty="0" smtClean="0"/>
              <a:t> </a:t>
            </a:r>
            <a:r>
              <a:rPr lang="en-US" dirty="0"/>
              <a:t>A copy of the plan is on the school’s </a:t>
            </a:r>
            <a:r>
              <a:rPr lang="en-US" dirty="0" smtClean="0"/>
              <a:t>website and in the Parent Information Notebook in the front office</a:t>
            </a:r>
            <a:r>
              <a:rPr lang="en-US" dirty="0"/>
              <a:t>.</a:t>
            </a:r>
          </a:p>
        </p:txBody>
      </p:sp>
    </p:spTree>
    <p:extLst>
      <p:ext uri="{BB962C8B-B14F-4D97-AF65-F5344CB8AC3E}">
        <p14:creationId xmlns:p14="http://schemas.microsoft.com/office/powerpoint/2010/main" val="103057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Compact</a:t>
            </a:r>
            <a:endParaRPr lang="en-US" dirty="0"/>
          </a:p>
        </p:txBody>
      </p:sp>
      <p:sp>
        <p:nvSpPr>
          <p:cNvPr id="3" name="Content Placeholder 2"/>
          <p:cNvSpPr>
            <a:spLocks noGrp="1"/>
          </p:cNvSpPr>
          <p:nvPr>
            <p:ph idx="1"/>
          </p:nvPr>
        </p:nvSpPr>
        <p:spPr>
          <a:xfrm>
            <a:off x="1371600" y="1836295"/>
            <a:ext cx="9601200" cy="3581400"/>
          </a:xfrm>
        </p:spPr>
        <p:txBody>
          <a:bodyPr>
            <a:noAutofit/>
          </a:bodyPr>
          <a:lstStyle/>
          <a:p>
            <a:pPr marL="0" indent="0">
              <a:buNone/>
            </a:pPr>
            <a:r>
              <a:rPr lang="en-US" sz="3600" dirty="0"/>
              <a:t>A written agreement that outlines how the parents, the entire staff and the students will share the responsibility for improved student academic achievement, as well as describes how the school and parents will build and develop a partnership that will help children achieve the state’s high standards</a:t>
            </a:r>
            <a:r>
              <a:rPr lang="en-US" sz="3600" dirty="0" smtClean="0"/>
              <a:t>.</a:t>
            </a:r>
          </a:p>
          <a:p>
            <a:pPr marL="0" indent="0" algn="ctr">
              <a:buNone/>
            </a:pPr>
            <a:r>
              <a:rPr lang="en-US" sz="3600" dirty="0" smtClean="0"/>
              <a:t>(Will be sent home via English classes)</a:t>
            </a:r>
            <a:endParaRPr lang="en-US" sz="3600" dirty="0"/>
          </a:p>
        </p:txBody>
      </p:sp>
    </p:spTree>
    <p:extLst>
      <p:ext uri="{BB962C8B-B14F-4D97-AF65-F5344CB8AC3E}">
        <p14:creationId xmlns:p14="http://schemas.microsoft.com/office/powerpoint/2010/main" val="1666211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I Funds in Our School</a:t>
            </a:r>
            <a:endParaRPr lang="en-US" dirty="0"/>
          </a:p>
        </p:txBody>
      </p:sp>
      <p:sp>
        <p:nvSpPr>
          <p:cNvPr id="3" name="Content Placeholder 2"/>
          <p:cNvSpPr>
            <a:spLocks noGrp="1"/>
          </p:cNvSpPr>
          <p:nvPr>
            <p:ph idx="1"/>
          </p:nvPr>
        </p:nvSpPr>
        <p:spPr/>
        <p:txBody>
          <a:bodyPr/>
          <a:lstStyle/>
          <a:p>
            <a:r>
              <a:rPr lang="en-US" dirty="0" smtClean="0"/>
              <a:t>Program Funds </a:t>
            </a:r>
            <a:endParaRPr lang="en-US" dirty="0" smtClean="0"/>
          </a:p>
          <a:p>
            <a:pPr lvl="1"/>
            <a:r>
              <a:rPr lang="en-US" dirty="0" smtClean="0"/>
              <a:t>Resource Teachers</a:t>
            </a:r>
          </a:p>
          <a:p>
            <a:pPr lvl="1"/>
            <a:r>
              <a:rPr lang="en-US" dirty="0" smtClean="0"/>
              <a:t>Materials</a:t>
            </a:r>
            <a:endParaRPr lang="en-US" dirty="0" smtClean="0"/>
          </a:p>
          <a:p>
            <a:pPr lvl="1"/>
            <a:r>
              <a:rPr lang="en-US" dirty="0" smtClean="0"/>
              <a:t>Curriculum</a:t>
            </a:r>
          </a:p>
          <a:p>
            <a:r>
              <a:rPr lang="en-US" dirty="0" smtClean="0"/>
              <a:t>Title I Parent &amp; Family Engagement Set Aside</a:t>
            </a:r>
          </a:p>
          <a:p>
            <a:pPr lvl="1"/>
            <a:r>
              <a:rPr lang="en-US" dirty="0" smtClean="0"/>
              <a:t>$4,500 Available </a:t>
            </a:r>
            <a:r>
              <a:rPr lang="en-US" dirty="0" smtClean="0"/>
              <a:t>for 20-21</a:t>
            </a:r>
          </a:p>
          <a:p>
            <a:pPr marL="530352" lvl="1" indent="0">
              <a:buNone/>
            </a:pPr>
            <a:endParaRPr lang="en-US" dirty="0"/>
          </a:p>
        </p:txBody>
      </p:sp>
    </p:spTree>
    <p:extLst>
      <p:ext uri="{BB962C8B-B14F-4D97-AF65-F5344CB8AC3E}">
        <p14:creationId xmlns:p14="http://schemas.microsoft.com/office/powerpoint/2010/main" val="2039709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Help Decide How Funds are Spent?</a:t>
            </a:r>
            <a:endParaRPr lang="en-US" dirty="0"/>
          </a:p>
        </p:txBody>
      </p:sp>
      <p:sp>
        <p:nvSpPr>
          <p:cNvPr id="3" name="Content Placeholder 2"/>
          <p:cNvSpPr>
            <a:spLocks noGrp="1"/>
          </p:cNvSpPr>
          <p:nvPr>
            <p:ph idx="1"/>
          </p:nvPr>
        </p:nvSpPr>
        <p:spPr/>
        <p:txBody>
          <a:bodyPr/>
          <a:lstStyle/>
          <a:p>
            <a:r>
              <a:rPr lang="en-US" sz="2800" dirty="0" smtClean="0"/>
              <a:t>Project Application Survey (please complete at the end of this PowerPoint!)</a:t>
            </a:r>
          </a:p>
          <a:p>
            <a:r>
              <a:rPr lang="en-US" sz="2800" dirty="0" smtClean="0"/>
              <a:t>Join SAC</a:t>
            </a:r>
          </a:p>
          <a:p>
            <a:endParaRPr lang="en-US" dirty="0" smtClean="0"/>
          </a:p>
          <a:p>
            <a:endParaRPr lang="en-US" dirty="0"/>
          </a:p>
        </p:txBody>
      </p:sp>
    </p:spTree>
    <p:extLst>
      <p:ext uri="{BB962C8B-B14F-4D97-AF65-F5344CB8AC3E}">
        <p14:creationId xmlns:p14="http://schemas.microsoft.com/office/powerpoint/2010/main" val="2359468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806" y="371006"/>
            <a:ext cx="9601200" cy="1485900"/>
          </a:xfrm>
        </p:spPr>
        <p:txBody>
          <a:bodyPr/>
          <a:lstStyle/>
          <a:p>
            <a:r>
              <a:rPr lang="en-US" dirty="0" smtClean="0"/>
              <a:t>Canvas Family Guide</a:t>
            </a:r>
            <a:endParaRPr lang="en-US" dirty="0"/>
          </a:p>
        </p:txBody>
      </p:sp>
      <p:sp>
        <p:nvSpPr>
          <p:cNvPr id="3" name="Content Placeholder 2"/>
          <p:cNvSpPr>
            <a:spLocks noGrp="1"/>
          </p:cNvSpPr>
          <p:nvPr>
            <p:ph idx="1"/>
          </p:nvPr>
        </p:nvSpPr>
        <p:spPr>
          <a:xfrm>
            <a:off x="809469" y="1409075"/>
            <a:ext cx="10732957" cy="5246557"/>
          </a:xfrm>
        </p:spPr>
        <p:txBody>
          <a:bodyPr>
            <a:normAutofit lnSpcReduction="10000"/>
          </a:bodyPr>
          <a:lstStyle/>
          <a:p>
            <a:pPr marL="0" indent="0">
              <a:buNone/>
            </a:pPr>
            <a:r>
              <a:rPr lang="en-US" sz="2400" dirty="0"/>
              <a:t>This guide provides parents and guardians with helpful information for using Canvas to support and monitor student academic progress. Canvas is the District's new learning management system (LMS) and will replace </a:t>
            </a:r>
            <a:r>
              <a:rPr lang="en-US" sz="2400" dirty="0" err="1"/>
              <a:t>Edsby</a:t>
            </a:r>
            <a:r>
              <a:rPr lang="en-US" sz="2400" dirty="0"/>
              <a:t>. A Learning Management System (LMS) simplifies teaching and learning by connecting the digital tools teachers, students, and parents use in one place. This guide has been created for parents and guardians and includes information about the Canvas Learning Management System and general instructions for using Canvas as a parent/observer. Canvas provides a variety of benefits for </a:t>
            </a:r>
            <a:r>
              <a:rPr lang="en-US" sz="2400" dirty="0" smtClean="0"/>
              <a:t>parents </a:t>
            </a:r>
            <a:r>
              <a:rPr lang="en-US" sz="2400" dirty="0"/>
              <a:t>which are mentioned below:</a:t>
            </a:r>
            <a:endParaRPr lang="en-US" sz="2400" dirty="0" smtClean="0"/>
          </a:p>
          <a:p>
            <a:endParaRPr lang="en-US" dirty="0"/>
          </a:p>
          <a:p>
            <a:r>
              <a:rPr lang="en-US" sz="2800" dirty="0" smtClean="0"/>
              <a:t>Parents </a:t>
            </a:r>
            <a:r>
              <a:rPr lang="en-US" sz="2800" dirty="0"/>
              <a:t>can use Canvas to:</a:t>
            </a:r>
          </a:p>
          <a:p>
            <a:pPr lvl="1"/>
            <a:r>
              <a:rPr lang="en-US" dirty="0"/>
              <a:t>Review upcoming or past assignments </a:t>
            </a:r>
          </a:p>
          <a:p>
            <a:pPr lvl="1"/>
            <a:r>
              <a:rPr lang="en-US" dirty="0"/>
              <a:t>Check on grades </a:t>
            </a:r>
          </a:p>
          <a:p>
            <a:pPr lvl="1"/>
            <a:r>
              <a:rPr lang="en-US" dirty="0"/>
              <a:t>Receive alerts for student activity </a:t>
            </a:r>
          </a:p>
          <a:p>
            <a:pPr lvl="1"/>
            <a:r>
              <a:rPr lang="en-US" dirty="0"/>
              <a:t>Communicate with teachers </a:t>
            </a:r>
          </a:p>
          <a:p>
            <a:endParaRPr lang="en-US" dirty="0"/>
          </a:p>
        </p:txBody>
      </p:sp>
    </p:spTree>
    <p:extLst>
      <p:ext uri="{BB962C8B-B14F-4D97-AF65-F5344CB8AC3E}">
        <p14:creationId xmlns:p14="http://schemas.microsoft.com/office/powerpoint/2010/main" val="1877431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Dates </a:t>
            </a:r>
            <a:r>
              <a:rPr lang="en-US" dirty="0" smtClean="0">
                <a:solidFill>
                  <a:schemeClr val="accent6">
                    <a:lumMod val="75000"/>
                  </a:schemeClr>
                </a:solidFill>
              </a:rPr>
              <a:t>(Add)</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solidFill>
                  <a:schemeClr val="accent6">
                    <a:lumMod val="75000"/>
                  </a:schemeClr>
                </a:solidFill>
              </a:rPr>
              <a:t>Parent Workshop/Training Sessions</a:t>
            </a:r>
          </a:p>
          <a:p>
            <a:r>
              <a:rPr lang="en-US" dirty="0" smtClean="0">
                <a:solidFill>
                  <a:schemeClr val="accent6">
                    <a:lumMod val="75000"/>
                  </a:schemeClr>
                </a:solidFill>
              </a:rPr>
              <a:t>Parent Teacher Conferences</a:t>
            </a:r>
          </a:p>
          <a:p>
            <a:r>
              <a:rPr lang="en-US" dirty="0" smtClean="0">
                <a:solidFill>
                  <a:schemeClr val="accent6">
                    <a:lumMod val="75000"/>
                  </a:schemeClr>
                </a:solidFill>
              </a:rPr>
              <a:t>SAC Meeting Date</a:t>
            </a:r>
          </a:p>
          <a:p>
            <a:r>
              <a:rPr lang="en-US" dirty="0" smtClean="0">
                <a:solidFill>
                  <a:schemeClr val="accent6">
                    <a:lumMod val="75000"/>
                  </a:schemeClr>
                </a:solidFill>
              </a:rPr>
              <a:t>Parent Meetings </a:t>
            </a:r>
          </a:p>
          <a:p>
            <a:r>
              <a:rPr lang="en-US" dirty="0" smtClean="0">
                <a:solidFill>
                  <a:schemeClr val="accent6">
                    <a:lumMod val="75000"/>
                  </a:schemeClr>
                </a:solidFill>
              </a:rPr>
              <a:t>Other</a:t>
            </a:r>
            <a:endParaRPr lang="en-US" dirty="0">
              <a:solidFill>
                <a:schemeClr val="accent6">
                  <a:lumMod val="75000"/>
                </a:schemeClr>
              </a:solidFill>
            </a:endParaRPr>
          </a:p>
        </p:txBody>
      </p:sp>
    </p:spTree>
    <p:extLst>
      <p:ext uri="{BB962C8B-B14F-4D97-AF65-F5344CB8AC3E}">
        <p14:creationId xmlns:p14="http://schemas.microsoft.com/office/powerpoint/2010/main" val="85977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306</TotalTime>
  <Words>417</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Franklin Gothic Book</vt:lpstr>
      <vt:lpstr>Times New Roman</vt:lpstr>
      <vt:lpstr>Crop</vt:lpstr>
      <vt:lpstr>Chamberlain H.S.  2020-2021 Annual Title I Meeting Presentation</vt:lpstr>
      <vt:lpstr>Agenda</vt:lpstr>
      <vt:lpstr>What Is Title I</vt:lpstr>
      <vt:lpstr>Chamberlain Parent &amp; Family Engagement Plan</vt:lpstr>
      <vt:lpstr>Compact</vt:lpstr>
      <vt:lpstr>Title I Funds in Our School</vt:lpstr>
      <vt:lpstr>How Can You Help Decide How Funds are Spent?</vt:lpstr>
      <vt:lpstr>Canvas Family Guide</vt:lpstr>
      <vt:lpstr>Important Dates (Add)</vt:lpstr>
      <vt:lpstr>Complete Title I Project Application Survey </vt:lpstr>
      <vt:lpstr>PowerPoint Presentation</vt:lpstr>
    </vt:vector>
  </TitlesOfParts>
  <Company>HCPS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School Name  2020-2021 Annual Title I Meeting Presentation</dc:title>
  <dc:creator>Angela Fullwood</dc:creator>
  <cp:lastModifiedBy>Lisa Pages</cp:lastModifiedBy>
  <cp:revision>13</cp:revision>
  <dcterms:created xsi:type="dcterms:W3CDTF">2020-08-17T13:06:56Z</dcterms:created>
  <dcterms:modified xsi:type="dcterms:W3CDTF">2020-09-09T18:59:49Z</dcterms:modified>
</cp:coreProperties>
</file>