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6"/>
  </p:notesMasterIdLst>
  <p:sldIdLst>
    <p:sldId id="270" r:id="rId2"/>
    <p:sldId id="262" r:id="rId3"/>
    <p:sldId id="261" r:id="rId4"/>
    <p:sldId id="272" r:id="rId5"/>
    <p:sldId id="271" r:id="rId6"/>
    <p:sldId id="273" r:id="rId7"/>
    <p:sldId id="280" r:id="rId8"/>
    <p:sldId id="266" r:id="rId9"/>
    <p:sldId id="275" r:id="rId10"/>
    <p:sldId id="279" r:id="rId11"/>
    <p:sldId id="274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1AE02-60CA-4710-A805-D7EA85AE8D0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4B58-0FDB-4AE3-BA6C-E8330150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remember one teacher that made a difference for you?</a:t>
            </a:r>
          </a:p>
          <a:p>
            <a:r>
              <a:rPr lang="en-US" dirty="0"/>
              <a:t>What made this teacher a good teacher for you? </a:t>
            </a:r>
          </a:p>
          <a:p>
            <a:r>
              <a:rPr lang="en-US" dirty="0"/>
              <a:t>What can you do to be this teacher for a kid? </a:t>
            </a:r>
          </a:p>
          <a:p>
            <a:r>
              <a:rPr lang="en-US" dirty="0"/>
              <a:t>Relate to current event (ABCDE) </a:t>
            </a:r>
            <a:r>
              <a:rPr lang="en-US" dirty="0" err="1"/>
              <a:t>Absidey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A255D-B617-42C2-AE48-3CA38E3BF3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4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9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8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49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60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589C-EC6E-47CF-A50C-210D288554C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A15F05-D3BC-4620-9BEE-3376559D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KrxfcW7Ir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t lying on top of a tiger&#10;&#10;Description automatically generated">
            <a:extLst>
              <a:ext uri="{FF2B5EF4-FFF2-40B4-BE49-F238E27FC236}">
                <a16:creationId xmlns:a16="http://schemas.microsoft.com/office/drawing/2014/main" id="{83274B5E-E0D8-45CB-9E20-558EDFD59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08" y="4102672"/>
            <a:ext cx="5329301" cy="2248780"/>
          </a:xfrm>
          <a:prstGeom prst="rect">
            <a:avLst/>
          </a:prstGeom>
        </p:spPr>
      </p:pic>
      <p:pic>
        <p:nvPicPr>
          <p:cNvPr id="9" name="Picture 8" descr="A cat lying on top of a tiger&#10;&#10;Description automatically generated">
            <a:extLst>
              <a:ext uri="{FF2B5EF4-FFF2-40B4-BE49-F238E27FC236}">
                <a16:creationId xmlns:a16="http://schemas.microsoft.com/office/drawing/2014/main" id="{DD0024A1-ED9A-445D-BAE1-DD4323F00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09" y="3579379"/>
            <a:ext cx="3995443" cy="2992725"/>
          </a:xfrm>
          <a:prstGeom prst="rect">
            <a:avLst/>
          </a:prstGeom>
        </p:spPr>
      </p:pic>
      <p:pic>
        <p:nvPicPr>
          <p:cNvPr id="5" name="Picture 4" descr="A field of tall grass&#10;&#10;Description automatically generated">
            <a:extLst>
              <a:ext uri="{FF2B5EF4-FFF2-40B4-BE49-F238E27FC236}">
                <a16:creationId xmlns:a16="http://schemas.microsoft.com/office/drawing/2014/main" id="{B3A69CA7-6585-4434-AA79-A60B930B8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334"/>
            <a:ext cx="12192000" cy="41243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E1EE4E-175C-4488-AD4C-D77156498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9479" y="0"/>
            <a:ext cx="13450957" cy="147935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Pompano Beach Middle School~ Professional Development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August 31, 2020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86FE086-10E8-4F9F-A2F5-A8EA84F9D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40" y="3045323"/>
            <a:ext cx="11111318" cy="1126283"/>
          </a:xfrm>
        </p:spPr>
        <p:txBody>
          <a:bodyPr>
            <a:normAutofit/>
          </a:bodyPr>
          <a:lstStyle/>
          <a:p>
            <a:r>
              <a:rPr lang="en-US" sz="3200" dirty="0"/>
              <a:t>Culturally Responsive Teaching~ SEL~ Customer Service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E2FAFD-07F3-4BBD-9934-B6AD11E09F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6421" b="1"/>
          <a:stretch/>
        </p:blipFill>
        <p:spPr>
          <a:xfrm>
            <a:off x="5327374" y="4326483"/>
            <a:ext cx="1909752" cy="1314613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4B1F5-1C23-4E4C-8DCB-8DD59F844FE5}"/>
              </a:ext>
            </a:extLst>
          </p:cNvPr>
          <p:cNvSpPr/>
          <p:nvPr/>
        </p:nvSpPr>
        <p:spPr>
          <a:xfrm>
            <a:off x="2559775" y="1980623"/>
            <a:ext cx="7072450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 Can! You Can! We Can!</a:t>
            </a:r>
          </a:p>
        </p:txBody>
      </p:sp>
      <p:pic>
        <p:nvPicPr>
          <p:cNvPr id="2" name="SW 10th Ct 11">
            <a:hlinkClick r:id="" action="ppaction://media"/>
            <a:extLst>
              <a:ext uri="{FF2B5EF4-FFF2-40B4-BE49-F238E27FC236}">
                <a16:creationId xmlns:a16="http://schemas.microsoft.com/office/drawing/2014/main" id="{EDE277B3-1D53-4215-AE3C-26B67A004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3750" y="6009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FBC12B-B9CD-43F3-8F26-3BB76CE7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8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rillEDU:  Culturally Responsive Pedagogy...  | Jeffrey Dessources | TEDxNewJerseyCityUniversity">
            <a:hlinkClick r:id="" action="ppaction://media"/>
            <a:extLst>
              <a:ext uri="{FF2B5EF4-FFF2-40B4-BE49-F238E27FC236}">
                <a16:creationId xmlns:a16="http://schemas.microsoft.com/office/drawing/2014/main" id="{44302008-F5EF-4FBD-AA61-2825386B64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1432" y="94448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iting for Microsoft Teams Breakout Rooms? - UC Today">
            <a:extLst>
              <a:ext uri="{FF2B5EF4-FFF2-40B4-BE49-F238E27FC236}">
                <a16:creationId xmlns:a16="http://schemas.microsoft.com/office/drawing/2014/main" id="{93537F7F-3742-405F-9C39-B476D2BE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-1" b="-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1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BF95-157F-49B0-9681-5C424F96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BACK TO LIVE SESSION AT…..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CF00-109A-422F-B715-352B8C0B7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Is The End... (Bloodborne) - Part 6 - YouTube">
            <a:extLst>
              <a:ext uri="{FF2B5EF4-FFF2-40B4-BE49-F238E27FC236}">
                <a16:creationId xmlns:a16="http://schemas.microsoft.com/office/drawing/2014/main" id="{E580B374-5673-403C-A275-9F73F9B9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09" y="1588957"/>
            <a:ext cx="6138919" cy="34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1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0"/>
            <a:ext cx="680987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B93E1-F765-4968-8BCB-D54FB68D837E}"/>
              </a:ext>
            </a:extLst>
          </p:cNvPr>
          <p:cNvSpPr/>
          <p:nvPr/>
        </p:nvSpPr>
        <p:spPr>
          <a:xfrm>
            <a:off x="6412309" y="1346336"/>
            <a:ext cx="5382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Make sure cameras are turned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Make sure microphones are turned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Raise your hand (button) if you have any questions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 the chat box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06125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8245" y="0"/>
            <a:ext cx="3355942" cy="3732835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Culturally</a:t>
            </a:r>
            <a:r>
              <a:rPr lang="en-US" sz="2000" b="1" dirty="0">
                <a:latin typeface="Myriad Pro Light" panose="020B0603030403020204"/>
              </a:rPr>
              <a:t> Responsive Teaching/Classrooms</a:t>
            </a:r>
            <a:br>
              <a:rPr lang="en-US" sz="2000" b="1" dirty="0">
                <a:latin typeface="Myriad Pro Light" panose="020B0603030403020204"/>
              </a:rPr>
            </a:br>
            <a:br>
              <a:rPr lang="en-US" sz="2000" b="1" dirty="0">
                <a:latin typeface="Myriad Pro Light" panose="020B0603030403020204"/>
              </a:rPr>
            </a:br>
            <a:r>
              <a:rPr lang="en-US" sz="2000" b="1" dirty="0">
                <a:latin typeface="Myriad Pro Light" panose="020B0603030403020204"/>
              </a:rPr>
              <a:t>Facilitator: </a:t>
            </a:r>
            <a:br>
              <a:rPr lang="en-US" sz="2000" b="1" dirty="0">
                <a:latin typeface="Myriad Pro Light" panose="020B0603030403020204"/>
              </a:rPr>
            </a:br>
            <a:r>
              <a:rPr lang="en-US" sz="2000" b="1" dirty="0">
                <a:latin typeface="Myriad Pro Light" panose="020B0603030403020204"/>
              </a:rPr>
              <a:t>Ms. Williams</a:t>
            </a:r>
            <a:br>
              <a:rPr lang="en-US" sz="2000" b="1" dirty="0">
                <a:latin typeface="Myriad Pro Light" panose="020B0603030403020204"/>
              </a:rPr>
            </a:br>
            <a:endParaRPr lang="en-US" sz="2000" b="1" dirty="0">
              <a:latin typeface="Myriad Pro Light" panose="020B0603030403020204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562016"/>
            <a:ext cx="5659222" cy="3933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9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D892-17FA-4386-B118-A716B410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09" y="3590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D9E3-41C0-41C9-80C0-28BA27BF27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To</a:t>
            </a:r>
            <a:r>
              <a:rPr lang="en-US" u="sng" dirty="0"/>
              <a:t> learn  </a:t>
            </a:r>
            <a:r>
              <a:rPr lang="en-US" dirty="0"/>
              <a:t>principles of Culturally Responsive Teaching (CRT)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To </a:t>
            </a:r>
            <a:r>
              <a:rPr lang="en-US" u="sng" dirty="0"/>
              <a:t>learn</a:t>
            </a:r>
            <a:r>
              <a:rPr lang="en-US" dirty="0"/>
              <a:t> principles of Culturally Responsive Environments (classrooms) (CRE)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To </a:t>
            </a:r>
            <a:r>
              <a:rPr lang="en-US" u="sng" dirty="0"/>
              <a:t>assess </a:t>
            </a:r>
            <a:r>
              <a:rPr lang="en-US" dirty="0"/>
              <a:t>the cultural responsiveness of our classrooms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To </a:t>
            </a:r>
            <a:r>
              <a:rPr lang="en-US" u="sng" dirty="0"/>
              <a:t>discuss</a:t>
            </a:r>
            <a:r>
              <a:rPr lang="en-US" dirty="0"/>
              <a:t> the implications of CRT &amp; CRE for our schools/classrooms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2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01E3-844B-4FA9-86E2-DD778ECF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What is it?</a:t>
            </a:r>
          </a:p>
        </p:txBody>
      </p:sp>
      <p:pic>
        <p:nvPicPr>
          <p:cNvPr id="1026" name="Picture 2" descr="Huh Images, Stock Photos &amp; Vectors | Shutterstock">
            <a:extLst>
              <a:ext uri="{FF2B5EF4-FFF2-40B4-BE49-F238E27FC236}">
                <a16:creationId xmlns:a16="http://schemas.microsoft.com/office/drawing/2014/main" id="{F863F2B9-734E-4DD8-9DC1-145B1A84837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70"/>
          <a:stretch/>
        </p:blipFill>
        <p:spPr bwMode="auto"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79C2-BDBE-4970-BB82-CB9B9E87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608" y="202525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/>
              <a:t>Denotation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0602-285B-4D9B-BC32-CBBA2FF1BE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dirty="0"/>
              <a:t>According to scholar Gloria Ladson Billings, Culturally Responsive Teaching (CRT) is:</a:t>
            </a:r>
          </a:p>
          <a:p>
            <a:pPr>
              <a:buFont typeface="Courier New"/>
              <a:buChar char="o"/>
            </a:pPr>
            <a:r>
              <a:rPr lang="en-US" dirty="0"/>
              <a:t>  It’s an approach that empowers students intellectually, socially, emotionally, and politically by using cultural referents to impact knowledge, skills and attitudes.</a:t>
            </a:r>
          </a:p>
          <a:p>
            <a:pPr marL="0" indent="0">
              <a:buNone/>
            </a:pPr>
            <a:r>
              <a:rPr lang="en-US" dirty="0"/>
              <a:t>According to scholar </a:t>
            </a:r>
            <a:r>
              <a:rPr lang="en-US" dirty="0" err="1"/>
              <a:t>Sharroky</a:t>
            </a:r>
            <a:r>
              <a:rPr lang="en-US" dirty="0"/>
              <a:t> Hollie, Culturally and Linguistically Responsive Teaching and Learning(CLR) is:</a:t>
            </a:r>
          </a:p>
          <a:p>
            <a:pPr>
              <a:buFont typeface="Courier New"/>
              <a:buChar char="o"/>
            </a:pPr>
            <a:r>
              <a:rPr lang="en-US" dirty="0"/>
              <a:t>Is the validation and affirmation of the home culture and home language for the purpose of building and bridging the student to succeed in the culture of academia and mainstream society.</a:t>
            </a:r>
          </a:p>
          <a:p>
            <a:pPr>
              <a:buFont typeface="Wingdings" charset="2"/>
              <a:buChar char="²"/>
            </a:pPr>
            <a:r>
              <a:rPr lang="en-US" dirty="0"/>
              <a:t>Social Emotional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4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FDE4C-E728-4BB8-97F8-FD223D015A66}"/>
              </a:ext>
            </a:extLst>
          </p:cNvPr>
          <p:cNvSpPr/>
          <p:nvPr/>
        </p:nvSpPr>
        <p:spPr>
          <a:xfrm>
            <a:off x="1663908" y="959370"/>
            <a:ext cx="7480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938"/>
                </a:solidFill>
                <a:latin typeface="UnderstoodSans"/>
              </a:rPr>
              <a:t>It raises expectations for all students.</a:t>
            </a:r>
            <a:r>
              <a:rPr lang="en-US" sz="3200" dirty="0">
                <a:solidFill>
                  <a:srgbClr val="002938"/>
                </a:solidFill>
                <a:latin typeface="UnderstoodSans"/>
              </a:rPr>
              <a:t> CRT moves schools away from approaching instruction with a deficit mindset. (A deficit mindset would focus on what a student can’t do.) Instead, CRT identifies students’ assets and uses them to create rigorous, student-centered instruction. This is especially important for students from underserved groups whose skills are often underestimated.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078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82" y="2181401"/>
            <a:ext cx="8562109" cy="379952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When </a:t>
            </a:r>
            <a:r>
              <a:rPr lang="en-US" sz="3600" b="1" i="1" u="sng" dirty="0"/>
              <a:t>students</a:t>
            </a:r>
            <a:r>
              <a:rPr lang="en-US" sz="3600" b="1" dirty="0"/>
              <a:t> have three good teachers in a row, they out perform all students.</a:t>
            </a:r>
          </a:p>
          <a:p>
            <a:pPr algn="ctr"/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Asa Hilliard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91" y="4536360"/>
            <a:ext cx="2152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ABC8-ECFD-4B5D-9A73-B6872DA1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ACTIVITY- BREAK 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C64E-3826-48BD-BEAD-870F070357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 you watch the video, take notes using the following symbols:</a:t>
            </a:r>
          </a:p>
          <a:p>
            <a:pPr lvl="1"/>
            <a:r>
              <a:rPr lang="en-US" dirty="0"/>
              <a:t>?- CONFUSING</a:t>
            </a:r>
          </a:p>
          <a:p>
            <a:pPr lvl="1"/>
            <a:r>
              <a:rPr lang="en-US" dirty="0"/>
              <a:t>!- something that was really interesting</a:t>
            </a:r>
          </a:p>
          <a:p>
            <a:pPr lvl="1"/>
            <a:r>
              <a:rPr lang="en-US" dirty="0"/>
              <a:t>* quotes that resonates with you</a:t>
            </a:r>
          </a:p>
          <a:p>
            <a:pPr lvl="1"/>
            <a:r>
              <a:rPr lang="en-US" dirty="0"/>
              <a:t># MAIN IDEA OF THE VIDEO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124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315</Words>
  <Application>Microsoft Office PowerPoint</Application>
  <PresentationFormat>Widescreen</PresentationFormat>
  <Paragraphs>40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Myriad Pro Light</vt:lpstr>
      <vt:lpstr>UnderstoodSans</vt:lpstr>
      <vt:lpstr>Wingdings</vt:lpstr>
      <vt:lpstr>Wingdings 3</vt:lpstr>
      <vt:lpstr>Wisp</vt:lpstr>
      <vt:lpstr>Pompano Beach Middle School~ Professional Development August 31, 2020</vt:lpstr>
      <vt:lpstr>PowerPoint Presentation</vt:lpstr>
      <vt:lpstr>Culturally Responsive Teaching/Classrooms  Facilitator:  Ms. Williams </vt:lpstr>
      <vt:lpstr>Objectives</vt:lpstr>
      <vt:lpstr>What is it?</vt:lpstr>
      <vt:lpstr>Denotation</vt:lpstr>
      <vt:lpstr>PowerPoint Presentation</vt:lpstr>
      <vt:lpstr>PowerPoint Presentation</vt:lpstr>
      <vt:lpstr>ACTIVITY- BREAK OUT ROOMS</vt:lpstr>
      <vt:lpstr>PowerPoint Presentation</vt:lpstr>
      <vt:lpstr>PowerPoint Presentation</vt:lpstr>
      <vt:lpstr>PowerPoint Presentation</vt:lpstr>
      <vt:lpstr>REPORT BACK TO LIVE SESSION AT…..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Pompano Beach Middle School~ Professional Development August 31, 2020</dc:title>
  <dc:creator>Angela A. Williams</dc:creator>
  <cp:lastModifiedBy>Angela A. Williams</cp:lastModifiedBy>
  <cp:revision>7</cp:revision>
  <dcterms:created xsi:type="dcterms:W3CDTF">2020-08-29T02:02:10Z</dcterms:created>
  <dcterms:modified xsi:type="dcterms:W3CDTF">2020-09-22T16:19:12Z</dcterms:modified>
</cp:coreProperties>
</file>