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62" r:id="rId2"/>
    <p:sldId id="263" r:id="rId3"/>
    <p:sldId id="257" r:id="rId4"/>
    <p:sldId id="259" r:id="rId5"/>
    <p:sldId id="272"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5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3AD3D28-1CA0-4FB3-A7A3-D02C3375632C}" type="datetimeFigureOut">
              <a:rPr lang="en-US" smtClean="0"/>
              <a:t>9/15/2015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D5F4160-4590-4BD8-8458-05DA839B3F2F}" type="slidenum">
              <a:rPr lang="en-US" smtClean="0"/>
              <a:t>‹#›</a:t>
            </a:fld>
            <a:endParaRPr lang="en-US"/>
          </a:p>
        </p:txBody>
      </p:sp>
    </p:spTree>
    <p:extLst>
      <p:ext uri="{BB962C8B-B14F-4D97-AF65-F5344CB8AC3E}">
        <p14:creationId xmlns:p14="http://schemas.microsoft.com/office/powerpoint/2010/main" val="11565141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5238FD9-72FD-4D6B-BCFD-B2A23D04FB54}" type="datetimeFigureOut">
              <a:rPr lang="en-US" smtClean="0"/>
              <a:t>9/15/2015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AB7B632-4374-416E-9A86-D6149A3DEA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238FD9-72FD-4D6B-BCFD-B2A23D04FB54}"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7B632-4374-416E-9A86-D6149A3DEA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5238FD9-72FD-4D6B-BCFD-B2A23D04FB54}" type="datetimeFigureOut">
              <a:rPr lang="en-US" smtClean="0"/>
              <a:t>9/15/2015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AB7B632-4374-416E-9A86-D6149A3DEA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238FD9-72FD-4D6B-BCFD-B2A23D04FB54}"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AB7B632-4374-416E-9A86-D6149A3DEA2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5238FD9-72FD-4D6B-BCFD-B2A23D04FB54}" type="datetimeFigureOut">
              <a:rPr lang="en-US" smtClean="0"/>
              <a:t>9/15/2015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AB7B632-4374-416E-9A86-D6149A3DEA2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5238FD9-72FD-4D6B-BCFD-B2A23D04FB54}" type="datetimeFigureOut">
              <a:rPr lang="en-US" smtClean="0"/>
              <a:t>9/15/2015</a:t>
            </a:fld>
            <a:endParaRPr lang="en-US"/>
          </a:p>
        </p:txBody>
      </p:sp>
      <p:sp>
        <p:nvSpPr>
          <p:cNvPr id="10" name="Slide Number Placeholder 9"/>
          <p:cNvSpPr>
            <a:spLocks noGrp="1"/>
          </p:cNvSpPr>
          <p:nvPr>
            <p:ph type="sldNum" sz="quarter" idx="16"/>
          </p:nvPr>
        </p:nvSpPr>
        <p:spPr/>
        <p:txBody>
          <a:bodyPr rtlCol="0"/>
          <a:lstStyle/>
          <a:p>
            <a:fld id="{DAB7B632-4374-416E-9A86-D6149A3DEA2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5238FD9-72FD-4D6B-BCFD-B2A23D04FB54}" type="datetimeFigureOut">
              <a:rPr lang="en-US" smtClean="0"/>
              <a:t>9/15/2015</a:t>
            </a:fld>
            <a:endParaRPr lang="en-US"/>
          </a:p>
        </p:txBody>
      </p:sp>
      <p:sp>
        <p:nvSpPr>
          <p:cNvPr id="12" name="Slide Number Placeholder 11"/>
          <p:cNvSpPr>
            <a:spLocks noGrp="1"/>
          </p:cNvSpPr>
          <p:nvPr>
            <p:ph type="sldNum" sz="quarter" idx="16"/>
          </p:nvPr>
        </p:nvSpPr>
        <p:spPr/>
        <p:txBody>
          <a:bodyPr rtlCol="0"/>
          <a:lstStyle/>
          <a:p>
            <a:fld id="{DAB7B632-4374-416E-9A86-D6149A3DEA2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238FD9-72FD-4D6B-BCFD-B2A23D04FB54}" type="datetimeFigureOut">
              <a:rPr lang="en-US" smtClean="0"/>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AB7B632-4374-416E-9A86-D6149A3DEA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38FD9-72FD-4D6B-BCFD-B2A23D04FB54}" type="datetimeFigureOut">
              <a:rPr lang="en-US" smtClean="0"/>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AB7B632-4374-416E-9A86-D6149A3DEA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5238FD9-72FD-4D6B-BCFD-B2A23D04FB54}"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AB7B632-4374-416E-9A86-D6149A3DEA2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5238FD9-72FD-4D6B-BCFD-B2A23D04FB54}" type="datetimeFigureOut">
              <a:rPr lang="en-US" smtClean="0"/>
              <a:t>9/15/2015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AB7B632-4374-416E-9A86-D6149A3DEA2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5238FD9-72FD-4D6B-BCFD-B2A23D04FB54}" type="datetimeFigureOut">
              <a:rPr lang="en-US" smtClean="0"/>
              <a:t>9/15/2015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AB7B632-4374-416E-9A86-D6149A3DEA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962400"/>
            <a:ext cx="6477000" cy="1828800"/>
          </a:xfrm>
        </p:spPr>
        <p:txBody>
          <a:bodyPr>
            <a:noAutofit/>
          </a:bodyPr>
          <a:lstStyle/>
          <a:p>
            <a:pPr algn="ctr"/>
            <a:r>
              <a:rPr lang="en-US" sz="5400" dirty="0" smtClean="0">
                <a:solidFill>
                  <a:schemeClr val="tx2"/>
                </a:solidFill>
              </a:rPr>
              <a:t>Varsity Lakes Middle</a:t>
            </a:r>
            <a:br>
              <a:rPr lang="en-US" sz="5400" dirty="0" smtClean="0">
                <a:solidFill>
                  <a:schemeClr val="tx2"/>
                </a:solidFill>
              </a:rPr>
            </a:br>
            <a:r>
              <a:rPr lang="en-US" sz="5400" dirty="0" smtClean="0">
                <a:solidFill>
                  <a:schemeClr val="tx2"/>
                </a:solidFill>
              </a:rPr>
              <a:t> </a:t>
            </a:r>
            <a:br>
              <a:rPr lang="en-US" sz="5400" dirty="0" smtClean="0">
                <a:solidFill>
                  <a:schemeClr val="tx2"/>
                </a:solidFill>
              </a:rPr>
            </a:br>
            <a:r>
              <a:rPr lang="en-US" sz="5400" dirty="0" smtClean="0">
                <a:solidFill>
                  <a:schemeClr val="tx2"/>
                </a:solidFill>
              </a:rPr>
              <a:t>Parent Involvement Plan Review</a:t>
            </a:r>
            <a:br>
              <a:rPr lang="en-US" sz="5400" dirty="0" smtClean="0">
                <a:solidFill>
                  <a:schemeClr val="tx2"/>
                </a:solidFill>
              </a:rPr>
            </a:br>
            <a:endParaRPr lang="en-US" sz="5400" dirty="0">
              <a:solidFill>
                <a:schemeClr val="tx2"/>
              </a:solidFill>
            </a:endParaRPr>
          </a:p>
        </p:txBody>
      </p:sp>
      <p:sp>
        <p:nvSpPr>
          <p:cNvPr id="3" name="Subtitle 2"/>
          <p:cNvSpPr>
            <a:spLocks noGrp="1"/>
          </p:cNvSpPr>
          <p:nvPr>
            <p:ph type="subTitle" idx="1"/>
          </p:nvPr>
        </p:nvSpPr>
        <p:spPr/>
        <p:txBody>
          <a:bodyPr>
            <a:noAutofit/>
          </a:bodyPr>
          <a:lstStyle/>
          <a:p>
            <a:pPr algn="r"/>
            <a:r>
              <a:rPr lang="en-US" sz="6000" dirty="0" smtClean="0">
                <a:solidFill>
                  <a:schemeClr val="tx1"/>
                </a:solidFill>
              </a:rPr>
              <a:t>2013-2014</a:t>
            </a:r>
            <a:endParaRPr lang="en-US" sz="6000" dirty="0">
              <a:solidFill>
                <a:schemeClr val="tx1"/>
              </a:solidFill>
            </a:endParaRPr>
          </a:p>
        </p:txBody>
      </p:sp>
    </p:spTree>
    <p:extLst>
      <p:ext uri="{BB962C8B-B14F-4D97-AF65-F5344CB8AC3E}">
        <p14:creationId xmlns:p14="http://schemas.microsoft.com/office/powerpoint/2010/main" val="423071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114" y="533400"/>
            <a:ext cx="8763000" cy="838199"/>
          </a:xfrm>
        </p:spPr>
        <p:txBody>
          <a:bodyPr>
            <a:noAutofit/>
          </a:bodyPr>
          <a:lstStyle/>
          <a:p>
            <a:pPr algn="ctr"/>
            <a:r>
              <a:rPr lang="en-US" sz="3200" b="1" dirty="0" smtClean="0">
                <a:solidFill>
                  <a:schemeClr val="accent2">
                    <a:lumMod val="75000"/>
                  </a:schemeClr>
                </a:solidFill>
              </a:rPr>
              <a:t>VLMS </a:t>
            </a:r>
            <a:r>
              <a:rPr lang="en-US" sz="3200" b="1" dirty="0">
                <a:solidFill>
                  <a:schemeClr val="accent2">
                    <a:lumMod val="75000"/>
                  </a:schemeClr>
                </a:solidFill>
              </a:rPr>
              <a:t>Major </a:t>
            </a:r>
            <a:r>
              <a:rPr lang="en-US" sz="3200" b="1" dirty="0" smtClean="0">
                <a:solidFill>
                  <a:schemeClr val="accent2">
                    <a:lumMod val="75000"/>
                  </a:schemeClr>
                </a:solidFill>
              </a:rPr>
              <a:t>Parent Involvement Events</a:t>
            </a:r>
            <a:br>
              <a:rPr lang="en-US" sz="3200" b="1" dirty="0" smtClean="0">
                <a:solidFill>
                  <a:schemeClr val="accent2">
                    <a:lumMod val="75000"/>
                  </a:schemeClr>
                </a:solidFill>
              </a:rPr>
            </a:br>
            <a:r>
              <a:rPr lang="en-US" sz="3200" b="1" dirty="0" smtClean="0">
                <a:solidFill>
                  <a:schemeClr val="accent2">
                    <a:lumMod val="75000"/>
                  </a:schemeClr>
                </a:solidFill>
              </a:rPr>
              <a:t>2015-2016 </a:t>
            </a:r>
            <a:endParaRPr lang="en-US" sz="3200" b="1" dirty="0">
              <a:solidFill>
                <a:schemeClr val="accent2">
                  <a:lumMod val="75000"/>
                </a:schemeClr>
              </a:solidFill>
            </a:endParaRPr>
          </a:p>
        </p:txBody>
      </p:sp>
      <p:sp>
        <p:nvSpPr>
          <p:cNvPr id="3" name="Subtitle 2"/>
          <p:cNvSpPr>
            <a:spLocks noGrp="1"/>
          </p:cNvSpPr>
          <p:nvPr>
            <p:ph type="subTitle" idx="1"/>
          </p:nvPr>
        </p:nvSpPr>
        <p:spPr>
          <a:xfrm>
            <a:off x="533400" y="1524000"/>
            <a:ext cx="8001000" cy="4343400"/>
          </a:xfrm>
        </p:spPr>
        <p:txBody>
          <a:bodyPr>
            <a:normAutofit/>
          </a:bodyPr>
          <a:lstStyle/>
          <a:p>
            <a:pPr lvl="1" indent="-457200" algn="l">
              <a:spcBef>
                <a:spcPts val="700"/>
              </a:spcBef>
              <a:buClr>
                <a:schemeClr val="accent2"/>
              </a:buClr>
              <a:buSzPct val="60000"/>
              <a:buFont typeface="Arial" pitchFamily="34" charset="0"/>
              <a:buChar char="•"/>
            </a:pPr>
            <a:r>
              <a:rPr lang="en-US" sz="3200" i="1" u="sng" dirty="0" smtClean="0"/>
              <a:t>Tuesday, August 18</a:t>
            </a:r>
            <a:r>
              <a:rPr lang="en-US" sz="3200" i="1" u="sng" baseline="30000" dirty="0" smtClean="0"/>
              <a:t>th</a:t>
            </a:r>
            <a:r>
              <a:rPr lang="en-US" sz="3200" i="1" u="sng" dirty="0" smtClean="0"/>
              <a:t>, 2015</a:t>
            </a:r>
            <a:r>
              <a:rPr lang="en-US" sz="3200" i="1" dirty="0" smtClean="0"/>
              <a:t>—6</a:t>
            </a:r>
            <a:r>
              <a:rPr lang="en-US" sz="3200" i="1" baseline="30000" dirty="0" smtClean="0"/>
              <a:t>th</a:t>
            </a:r>
            <a:r>
              <a:rPr lang="en-US" sz="3200" i="1" dirty="0" smtClean="0"/>
              <a:t> </a:t>
            </a:r>
            <a:r>
              <a:rPr lang="en-US" sz="3200" dirty="0" smtClean="0"/>
              <a:t>grade boot camp night</a:t>
            </a:r>
            <a:endParaRPr lang="en-US" sz="3200" u="sng" dirty="0" smtClean="0"/>
          </a:p>
          <a:p>
            <a:pPr lvl="1" indent="-457200" algn="l">
              <a:spcBef>
                <a:spcPts val="700"/>
              </a:spcBef>
              <a:buClr>
                <a:schemeClr val="accent2"/>
              </a:buClr>
              <a:buSzPct val="60000"/>
              <a:buFont typeface="Arial" pitchFamily="34" charset="0"/>
              <a:buChar char="•"/>
            </a:pPr>
            <a:r>
              <a:rPr lang="en-US" sz="3200" i="1" u="sng" dirty="0" smtClean="0"/>
              <a:t>Saturday</a:t>
            </a:r>
            <a:r>
              <a:rPr lang="en-US" sz="3200" i="1" u="sng" dirty="0"/>
              <a:t>, August </a:t>
            </a:r>
            <a:r>
              <a:rPr lang="en-US" sz="3200" i="1" u="sng" dirty="0" smtClean="0"/>
              <a:t>22</a:t>
            </a:r>
            <a:r>
              <a:rPr lang="en-US" sz="3200" i="1" u="sng" baseline="30000" dirty="0" smtClean="0"/>
              <a:t>rd</a:t>
            </a:r>
            <a:r>
              <a:rPr lang="en-US" sz="3200" i="1" u="sng" dirty="0" smtClean="0"/>
              <a:t> 2015 </a:t>
            </a:r>
            <a:r>
              <a:rPr lang="en-US" sz="3200" dirty="0"/>
              <a:t>- Open House for VLMS </a:t>
            </a:r>
            <a:r>
              <a:rPr lang="en-US" sz="3200" dirty="0" smtClean="0"/>
              <a:t>Students</a:t>
            </a:r>
          </a:p>
          <a:p>
            <a:pPr lvl="1" indent="-457200" algn="l">
              <a:spcBef>
                <a:spcPts val="700"/>
              </a:spcBef>
              <a:buClr>
                <a:schemeClr val="accent2"/>
              </a:buClr>
              <a:buSzPct val="60000"/>
              <a:buFont typeface="Arial" pitchFamily="34" charset="0"/>
              <a:buChar char="•"/>
            </a:pPr>
            <a:r>
              <a:rPr lang="en-US" sz="3200" i="1" u="sng" dirty="0" smtClean="0"/>
              <a:t>January 2016 </a:t>
            </a:r>
            <a:r>
              <a:rPr lang="en-US" sz="3200" dirty="0" smtClean="0"/>
              <a:t>- </a:t>
            </a:r>
            <a:r>
              <a:rPr lang="en-US" sz="3200" dirty="0" smtClean="0">
                <a:solidFill>
                  <a:schemeClr val="tx1"/>
                </a:solidFill>
              </a:rPr>
              <a:t>6</a:t>
            </a:r>
            <a:r>
              <a:rPr lang="en-US" sz="3200" baseline="30000" dirty="0" smtClean="0">
                <a:solidFill>
                  <a:schemeClr val="tx1"/>
                </a:solidFill>
              </a:rPr>
              <a:t>th</a:t>
            </a:r>
            <a:r>
              <a:rPr lang="en-US" sz="3200" dirty="0" smtClean="0">
                <a:solidFill>
                  <a:schemeClr val="tx1"/>
                </a:solidFill>
              </a:rPr>
              <a:t> Grade School Choice Open House</a:t>
            </a:r>
          </a:p>
          <a:p>
            <a:pPr lvl="1" indent="-457200" algn="l">
              <a:spcBef>
                <a:spcPts val="700"/>
              </a:spcBef>
              <a:buClr>
                <a:schemeClr val="accent2"/>
              </a:buClr>
              <a:buSzPct val="60000"/>
              <a:buFont typeface="Arial" pitchFamily="34" charset="0"/>
              <a:buChar char="•"/>
            </a:pPr>
            <a:r>
              <a:rPr lang="en-US" sz="3200" i="1" u="sng" dirty="0" smtClean="0"/>
              <a:t>November 2015 </a:t>
            </a:r>
            <a:r>
              <a:rPr lang="en-US" sz="3200" i="1" u="sng" dirty="0"/>
              <a:t>and January </a:t>
            </a:r>
            <a:r>
              <a:rPr lang="en-US" sz="3200" i="1" u="sng" dirty="0" smtClean="0"/>
              <a:t>2016 </a:t>
            </a:r>
            <a:r>
              <a:rPr lang="en-US" sz="3200" dirty="0" smtClean="0"/>
              <a:t>- </a:t>
            </a:r>
            <a:r>
              <a:rPr lang="en-US" sz="3200" dirty="0" smtClean="0">
                <a:solidFill>
                  <a:schemeClr val="tx1"/>
                </a:solidFill>
              </a:rPr>
              <a:t>Parent-Teacher Conference Nights</a:t>
            </a:r>
          </a:p>
        </p:txBody>
      </p:sp>
    </p:spTree>
    <p:extLst>
      <p:ext uri="{BB962C8B-B14F-4D97-AF65-F5344CB8AC3E}">
        <p14:creationId xmlns:p14="http://schemas.microsoft.com/office/powerpoint/2010/main" val="3892813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noAutofit/>
          </a:bodyPr>
          <a:lstStyle/>
          <a:p>
            <a:pPr algn="l"/>
            <a:r>
              <a:rPr lang="en-US" dirty="0" smtClean="0"/>
              <a:t>2014-2015 </a:t>
            </a:r>
            <a:r>
              <a:rPr lang="en-US" dirty="0" smtClean="0"/>
              <a:t>Parent Involvement Events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57194916"/>
              </p:ext>
            </p:extLst>
          </p:nvPr>
        </p:nvGraphicFramePr>
        <p:xfrm>
          <a:off x="762000" y="1600199"/>
          <a:ext cx="7239000" cy="5105401"/>
        </p:xfrm>
        <a:graphic>
          <a:graphicData uri="http://schemas.openxmlformats.org/drawingml/2006/table">
            <a:tbl>
              <a:tblPr firstRow="1" firstCol="1" lastRow="1" lastCol="1" bandRow="1" bandCol="1">
                <a:tableStyleId>{5C22544A-7EE6-4342-B048-85BDC9FD1C3A}</a:tableStyleId>
              </a:tblPr>
              <a:tblGrid>
                <a:gridCol w="2219960"/>
                <a:gridCol w="2509520"/>
                <a:gridCol w="2509520"/>
              </a:tblGrid>
              <a:tr h="627828">
                <a:tc>
                  <a:txBody>
                    <a:bodyPr/>
                    <a:lstStyle/>
                    <a:p>
                      <a:pPr marL="0" marR="0" algn="ctr">
                        <a:spcBef>
                          <a:spcPts val="0"/>
                        </a:spcBef>
                        <a:spcAft>
                          <a:spcPts val="0"/>
                        </a:spcAft>
                      </a:pPr>
                      <a:r>
                        <a:rPr lang="en-US" sz="1800" i="1" u="sng" dirty="0">
                          <a:solidFill>
                            <a:schemeClr val="tx1"/>
                          </a:solidFill>
                          <a:effectLst/>
                          <a:latin typeface="+mj-lt"/>
                        </a:rPr>
                        <a:t>Content and</a:t>
                      </a:r>
                    </a:p>
                    <a:p>
                      <a:pPr marL="0" marR="0" algn="ctr">
                        <a:spcBef>
                          <a:spcPts val="0"/>
                        </a:spcBef>
                        <a:spcAft>
                          <a:spcPts val="0"/>
                        </a:spcAft>
                      </a:pPr>
                      <a:r>
                        <a:rPr lang="en-US" sz="1800" i="1" u="sng" dirty="0">
                          <a:solidFill>
                            <a:schemeClr val="tx1"/>
                          </a:solidFill>
                          <a:effectLst/>
                          <a:latin typeface="+mj-lt"/>
                        </a:rPr>
                        <a:t>Type of Activity</a:t>
                      </a:r>
                      <a:endParaRPr lang="en-US" sz="1800" i="1" u="sng"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800" i="1" u="sng" dirty="0" smtClean="0">
                          <a:solidFill>
                            <a:schemeClr val="tx1"/>
                          </a:solidFill>
                          <a:effectLst/>
                          <a:latin typeface="+mj-lt"/>
                        </a:rPr>
                        <a:t>Date</a:t>
                      </a:r>
                      <a:endParaRPr lang="en-US" sz="1800" i="1" u="sng"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800" i="1" u="sng" dirty="0" smtClean="0">
                          <a:solidFill>
                            <a:schemeClr val="tx1"/>
                          </a:solidFill>
                          <a:effectLst/>
                          <a:latin typeface="+mj-lt"/>
                          <a:ea typeface="Times New Roman"/>
                        </a:rPr>
                        <a:t>Number of Participants</a:t>
                      </a:r>
                      <a:endParaRPr lang="en-US" sz="1800" i="1" u="sng" dirty="0">
                        <a:solidFill>
                          <a:schemeClr val="tx1"/>
                        </a:solidFill>
                        <a:effectLst/>
                        <a:latin typeface="+mj-lt"/>
                        <a:ea typeface="Times New Roman"/>
                      </a:endParaRPr>
                    </a:p>
                  </a:txBody>
                  <a:tcPr marL="35955" marR="35955" marT="0" marB="0"/>
                </a:tc>
              </a:tr>
              <a:tr h="479002">
                <a:tc>
                  <a:txBody>
                    <a:bodyPr/>
                    <a:lstStyle/>
                    <a:p>
                      <a:pPr marL="0" marR="0" algn="ctr">
                        <a:spcBef>
                          <a:spcPts val="0"/>
                        </a:spcBef>
                        <a:spcAft>
                          <a:spcPts val="0"/>
                        </a:spcAft>
                      </a:pPr>
                      <a:r>
                        <a:rPr lang="en-US" sz="1600" dirty="0">
                          <a:solidFill>
                            <a:schemeClr val="tx1"/>
                          </a:solidFill>
                          <a:effectLst/>
                          <a:latin typeface="+mj-lt"/>
                        </a:rPr>
                        <a:t>Open House</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b="1" dirty="0" smtClean="0">
                          <a:solidFill>
                            <a:schemeClr val="tx1"/>
                          </a:solidFill>
                          <a:effectLst/>
                          <a:latin typeface="+mj-lt"/>
                        </a:rPr>
                        <a:t>August</a:t>
                      </a:r>
                      <a:endParaRPr lang="en-US" sz="1600" b="1" dirty="0">
                        <a:solidFill>
                          <a:schemeClr val="tx1"/>
                        </a:solidFill>
                        <a:effectLst/>
                        <a:latin typeface="+mj-lt"/>
                        <a:ea typeface="Times New Roman"/>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ea typeface="Times New Roman"/>
                        </a:rPr>
                        <a:t>591 Families</a:t>
                      </a:r>
                      <a:endParaRPr lang="en-US" sz="1600" dirty="0">
                        <a:solidFill>
                          <a:schemeClr val="tx1"/>
                        </a:solidFill>
                        <a:effectLst/>
                        <a:latin typeface="+mj-lt"/>
                        <a:ea typeface="Times New Roman"/>
                      </a:endParaRPr>
                    </a:p>
                  </a:txBody>
                  <a:tcPr marL="35955" marR="35955" marT="0" marB="0"/>
                </a:tc>
              </a:tr>
              <a:tr h="591976">
                <a:tc>
                  <a:txBody>
                    <a:bodyPr/>
                    <a:lstStyle/>
                    <a:p>
                      <a:pPr marL="0" marR="0" algn="ctr">
                        <a:spcBef>
                          <a:spcPts val="0"/>
                        </a:spcBef>
                        <a:spcAft>
                          <a:spcPts val="0"/>
                        </a:spcAft>
                      </a:pPr>
                      <a:r>
                        <a:rPr lang="en-US" sz="1600" dirty="0" smtClean="0">
                          <a:solidFill>
                            <a:schemeClr val="tx1"/>
                          </a:solidFill>
                          <a:effectLst/>
                          <a:latin typeface="+mj-lt"/>
                          <a:ea typeface="Times New Roman"/>
                        </a:rPr>
                        <a:t>AVID Night</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b="1" dirty="0" smtClean="0">
                          <a:solidFill>
                            <a:schemeClr val="tx1"/>
                          </a:solidFill>
                          <a:effectLst/>
                          <a:latin typeface="+mj-lt"/>
                          <a:ea typeface="Times New Roman"/>
                        </a:rPr>
                        <a:t>August</a:t>
                      </a:r>
                      <a:endParaRPr lang="en-US" sz="1600" b="1" dirty="0">
                        <a:solidFill>
                          <a:schemeClr val="tx1"/>
                        </a:solidFill>
                        <a:effectLst/>
                        <a:latin typeface="+mj-lt"/>
                        <a:ea typeface="Times New Roman"/>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ea typeface="Times New Roman"/>
                        </a:rPr>
                        <a:t>75</a:t>
                      </a:r>
                      <a:endParaRPr lang="en-US" sz="1600" dirty="0">
                        <a:solidFill>
                          <a:schemeClr val="tx1"/>
                        </a:solidFill>
                        <a:effectLst/>
                        <a:latin typeface="+mj-lt"/>
                        <a:ea typeface="Times New Roman"/>
                      </a:endParaRPr>
                    </a:p>
                  </a:txBody>
                  <a:tcPr marL="35955" marR="35955" marT="0" marB="0"/>
                </a:tc>
              </a:tr>
              <a:tr h="710372">
                <a:tc>
                  <a:txBody>
                    <a:bodyPr/>
                    <a:lstStyle/>
                    <a:p>
                      <a:pPr marL="0" marR="0" algn="ctr">
                        <a:spcBef>
                          <a:spcPts val="0"/>
                        </a:spcBef>
                        <a:spcAft>
                          <a:spcPts val="0"/>
                        </a:spcAft>
                      </a:pPr>
                      <a:r>
                        <a:rPr lang="en-US" sz="1600" dirty="0">
                          <a:solidFill>
                            <a:schemeClr val="tx1"/>
                          </a:solidFill>
                          <a:effectLst/>
                          <a:latin typeface="+mj-lt"/>
                        </a:rPr>
                        <a:t>Annual Title I Meeting</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b="1" dirty="0" smtClean="0">
                          <a:solidFill>
                            <a:schemeClr val="tx1"/>
                          </a:solidFill>
                          <a:effectLst/>
                          <a:latin typeface="+mj-lt"/>
                        </a:rPr>
                        <a:t>September</a:t>
                      </a:r>
                      <a:endParaRPr lang="en-US" sz="1600" b="1" dirty="0">
                        <a:solidFill>
                          <a:schemeClr val="tx1"/>
                        </a:solidFill>
                        <a:effectLst/>
                        <a:latin typeface="+mj-lt"/>
                        <a:ea typeface="Times New Roman"/>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ea typeface="Times New Roman"/>
                        </a:rPr>
                        <a:t>18</a:t>
                      </a:r>
                      <a:endParaRPr lang="en-US" sz="1600" dirty="0">
                        <a:solidFill>
                          <a:schemeClr val="tx1"/>
                        </a:solidFill>
                        <a:effectLst/>
                        <a:latin typeface="+mj-lt"/>
                        <a:ea typeface="Times New Roman"/>
                      </a:endParaRPr>
                    </a:p>
                  </a:txBody>
                  <a:tcPr marL="35955" marR="35955" marT="0" marB="0"/>
                </a:tc>
              </a:tr>
              <a:tr h="947162">
                <a:tc>
                  <a:txBody>
                    <a:bodyPr/>
                    <a:lstStyle/>
                    <a:p>
                      <a:pPr marL="0" marR="0" algn="ctr">
                        <a:spcBef>
                          <a:spcPts val="0"/>
                        </a:spcBef>
                        <a:spcAft>
                          <a:spcPts val="0"/>
                        </a:spcAft>
                      </a:pPr>
                      <a:r>
                        <a:rPr lang="en-US" sz="1600" dirty="0">
                          <a:solidFill>
                            <a:schemeClr val="tx1"/>
                          </a:solidFill>
                          <a:effectLst/>
                          <a:latin typeface="+mj-lt"/>
                        </a:rPr>
                        <a:t>Parent/Teacher </a:t>
                      </a:r>
                      <a:r>
                        <a:rPr lang="en-US" sz="1600" dirty="0" smtClean="0">
                          <a:solidFill>
                            <a:schemeClr val="tx1"/>
                          </a:solidFill>
                          <a:effectLst/>
                          <a:latin typeface="+mj-lt"/>
                        </a:rPr>
                        <a:t>Conferences</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b="1" dirty="0" smtClean="0">
                          <a:solidFill>
                            <a:schemeClr val="tx1"/>
                          </a:solidFill>
                          <a:effectLst/>
                          <a:latin typeface="+mj-lt"/>
                        </a:rPr>
                        <a:t>November</a:t>
                      </a:r>
                      <a:endParaRPr lang="en-US" sz="1600" b="1" dirty="0">
                        <a:solidFill>
                          <a:schemeClr val="tx1"/>
                        </a:solidFill>
                        <a:effectLst/>
                        <a:latin typeface="+mj-lt"/>
                      </a:endParaRPr>
                    </a:p>
                    <a:p>
                      <a:pPr marL="0" marR="0" algn="ctr">
                        <a:spcBef>
                          <a:spcPts val="0"/>
                        </a:spcBef>
                        <a:spcAft>
                          <a:spcPts val="0"/>
                        </a:spcAft>
                      </a:pPr>
                      <a:r>
                        <a:rPr lang="en-US" sz="1600" b="1" dirty="0">
                          <a:solidFill>
                            <a:schemeClr val="tx1"/>
                          </a:solidFill>
                          <a:effectLst/>
                          <a:latin typeface="+mj-lt"/>
                        </a:rPr>
                        <a:t>January</a:t>
                      </a:r>
                    </a:p>
                    <a:p>
                      <a:pPr marL="0" marR="0" algn="ctr">
                        <a:spcBef>
                          <a:spcPts val="0"/>
                        </a:spcBef>
                        <a:spcAft>
                          <a:spcPts val="0"/>
                        </a:spcAft>
                      </a:pPr>
                      <a:endParaRPr lang="en-US" sz="1600" b="1" dirty="0">
                        <a:solidFill>
                          <a:schemeClr val="tx1"/>
                        </a:solidFill>
                        <a:effectLst/>
                        <a:latin typeface="+mj-lt"/>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rPr>
                        <a:t>436 Families</a:t>
                      </a:r>
                      <a:endParaRPr lang="en-US" sz="1600" dirty="0">
                        <a:solidFill>
                          <a:schemeClr val="tx1"/>
                        </a:solidFill>
                        <a:effectLst/>
                        <a:latin typeface="+mj-lt"/>
                      </a:endParaRPr>
                    </a:p>
                  </a:txBody>
                  <a:tcPr marL="35955" marR="35955" marT="0" marB="0"/>
                </a:tc>
              </a:tr>
              <a:tr h="947162">
                <a:tc>
                  <a:txBody>
                    <a:bodyPr/>
                    <a:lstStyle/>
                    <a:p>
                      <a:pPr marL="0" marR="0" algn="ctr">
                        <a:spcBef>
                          <a:spcPts val="0"/>
                        </a:spcBef>
                        <a:spcAft>
                          <a:spcPts val="0"/>
                        </a:spcAft>
                      </a:pPr>
                      <a:r>
                        <a:rPr lang="en-US" sz="1600" dirty="0" smtClean="0">
                          <a:solidFill>
                            <a:schemeClr val="tx1"/>
                          </a:solidFill>
                          <a:effectLst/>
                          <a:latin typeface="+mj-lt"/>
                          <a:ea typeface="Times New Roman"/>
                        </a:rPr>
                        <a:t>6</a:t>
                      </a:r>
                      <a:r>
                        <a:rPr lang="en-US" sz="1600" baseline="30000" dirty="0" smtClean="0">
                          <a:solidFill>
                            <a:schemeClr val="tx1"/>
                          </a:solidFill>
                          <a:effectLst/>
                          <a:latin typeface="+mj-lt"/>
                          <a:ea typeface="Times New Roman"/>
                        </a:rPr>
                        <a:t>th</a:t>
                      </a:r>
                      <a:r>
                        <a:rPr lang="en-US" sz="1600" dirty="0" smtClean="0">
                          <a:solidFill>
                            <a:schemeClr val="tx1"/>
                          </a:solidFill>
                          <a:effectLst/>
                          <a:latin typeface="+mj-lt"/>
                          <a:ea typeface="Times New Roman"/>
                        </a:rPr>
                        <a:t> Grade Choice Open House</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b="1" dirty="0" smtClean="0">
                          <a:solidFill>
                            <a:schemeClr val="tx1"/>
                          </a:solidFill>
                          <a:effectLst/>
                          <a:latin typeface="+mj-lt"/>
                        </a:rPr>
                        <a:t>January </a:t>
                      </a:r>
                      <a:endParaRPr lang="en-US" sz="1600" b="1" dirty="0">
                        <a:solidFill>
                          <a:schemeClr val="tx1"/>
                        </a:solidFill>
                        <a:effectLst/>
                        <a:latin typeface="+mj-lt"/>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rPr>
                        <a:t>149 Families</a:t>
                      </a:r>
                      <a:endParaRPr lang="en-US" sz="1600" dirty="0">
                        <a:solidFill>
                          <a:schemeClr val="tx1"/>
                        </a:solidFill>
                        <a:effectLst/>
                        <a:latin typeface="+mj-lt"/>
                      </a:endParaRPr>
                    </a:p>
                  </a:txBody>
                  <a:tcPr marL="35955" marR="35955" marT="0" marB="0"/>
                </a:tc>
              </a:tr>
              <a:tr h="801899">
                <a:tc>
                  <a:txBody>
                    <a:bodyPr/>
                    <a:lstStyle/>
                    <a:p>
                      <a:pPr marL="0" marR="0" algn="ctr">
                        <a:spcBef>
                          <a:spcPts val="0"/>
                        </a:spcBef>
                        <a:spcAft>
                          <a:spcPts val="0"/>
                        </a:spcAft>
                      </a:pPr>
                      <a:r>
                        <a:rPr lang="en-US" sz="1600" dirty="0">
                          <a:solidFill>
                            <a:schemeClr val="tx1"/>
                          </a:solidFill>
                          <a:effectLst/>
                          <a:latin typeface="+mj-lt"/>
                        </a:rPr>
                        <a:t>School Advisory Council (SAC)</a:t>
                      </a:r>
                      <a:endParaRPr lang="en-US" sz="1600" dirty="0">
                        <a:solidFill>
                          <a:schemeClr val="tx1"/>
                        </a:solidFill>
                        <a:effectLst/>
                        <a:latin typeface="+mj-lt"/>
                        <a:ea typeface="Times New Roman"/>
                      </a:endParaRPr>
                    </a:p>
                  </a:txBody>
                  <a:tcPr marL="35955" marR="35955" marT="0" marB="0"/>
                </a:tc>
                <a:tc>
                  <a:txBody>
                    <a:bodyPr/>
                    <a:lstStyle/>
                    <a:p>
                      <a:pPr marL="0" marR="0" algn="ctr">
                        <a:spcBef>
                          <a:spcPts val="0"/>
                        </a:spcBef>
                        <a:spcAft>
                          <a:spcPts val="0"/>
                        </a:spcAft>
                      </a:pPr>
                      <a:r>
                        <a:rPr lang="en-US" sz="1600" dirty="0" smtClean="0">
                          <a:solidFill>
                            <a:schemeClr val="tx1"/>
                          </a:solidFill>
                          <a:effectLst/>
                          <a:latin typeface="+mj-lt"/>
                        </a:rPr>
                        <a:t>2014 </a:t>
                      </a:r>
                      <a:r>
                        <a:rPr lang="en-US" sz="1600" dirty="0" smtClean="0">
                          <a:solidFill>
                            <a:schemeClr val="tx1"/>
                          </a:solidFill>
                          <a:effectLst/>
                          <a:latin typeface="+mj-lt"/>
                        </a:rPr>
                        <a:t>– Sept .and Nov.</a:t>
                      </a:r>
                    </a:p>
                    <a:p>
                      <a:pPr marL="0" marR="0" algn="ctr">
                        <a:spcBef>
                          <a:spcPts val="0"/>
                        </a:spcBef>
                        <a:spcAft>
                          <a:spcPts val="0"/>
                        </a:spcAft>
                      </a:pPr>
                      <a:endParaRPr lang="en-US" sz="1600" dirty="0" smtClean="0">
                        <a:solidFill>
                          <a:schemeClr val="tx1"/>
                        </a:solidFill>
                        <a:effectLst/>
                        <a:latin typeface="+mj-lt"/>
                        <a:ea typeface="Times New Roman"/>
                      </a:endParaRPr>
                    </a:p>
                    <a:p>
                      <a:pPr marL="0" marR="0" algn="ctr">
                        <a:spcBef>
                          <a:spcPts val="0"/>
                        </a:spcBef>
                        <a:spcAft>
                          <a:spcPts val="0"/>
                        </a:spcAft>
                      </a:pPr>
                      <a:r>
                        <a:rPr lang="en-US" sz="1600" dirty="0" smtClean="0">
                          <a:solidFill>
                            <a:schemeClr val="tx1"/>
                          </a:solidFill>
                          <a:effectLst/>
                          <a:latin typeface="+mj-lt"/>
                          <a:ea typeface="Times New Roman"/>
                        </a:rPr>
                        <a:t>2015 </a:t>
                      </a:r>
                      <a:r>
                        <a:rPr lang="en-US" sz="1600" dirty="0" smtClean="0">
                          <a:solidFill>
                            <a:schemeClr val="tx1"/>
                          </a:solidFill>
                          <a:effectLst/>
                          <a:latin typeface="+mj-lt"/>
                          <a:ea typeface="Times New Roman"/>
                        </a:rPr>
                        <a:t>– January and May</a:t>
                      </a:r>
                      <a:endParaRPr lang="en-US" sz="1600" dirty="0">
                        <a:solidFill>
                          <a:schemeClr val="tx1"/>
                        </a:solidFill>
                        <a:effectLst/>
                        <a:latin typeface="+mj-lt"/>
                        <a:ea typeface="Times New Roman"/>
                      </a:endParaRPr>
                    </a:p>
                  </a:txBody>
                  <a:tcPr marL="35955" marR="35955" marT="0" marB="0">
                    <a:solidFill>
                      <a:schemeClr val="accent1">
                        <a:tint val="40000"/>
                      </a:schemeClr>
                    </a:solidFill>
                  </a:tcPr>
                </a:tc>
                <a:tc>
                  <a:txBody>
                    <a:bodyPr/>
                    <a:lstStyle/>
                    <a:p>
                      <a:pPr marL="0" marR="0" algn="ctr">
                        <a:spcBef>
                          <a:spcPts val="0"/>
                        </a:spcBef>
                        <a:spcAft>
                          <a:spcPts val="0"/>
                        </a:spcAft>
                      </a:pPr>
                      <a:r>
                        <a:rPr lang="en-US" sz="1600" dirty="0" smtClean="0">
                          <a:solidFill>
                            <a:schemeClr val="tx1"/>
                          </a:solidFill>
                          <a:effectLst/>
                          <a:latin typeface="+mj-lt"/>
                          <a:ea typeface="Times New Roman"/>
                        </a:rPr>
                        <a:t>10 - </a:t>
                      </a:r>
                      <a:r>
                        <a:rPr lang="en-US" sz="1600" baseline="0" dirty="0" smtClean="0">
                          <a:solidFill>
                            <a:schemeClr val="tx1"/>
                          </a:solidFill>
                          <a:effectLst/>
                          <a:latin typeface="+mj-lt"/>
                          <a:ea typeface="Times New Roman"/>
                        </a:rPr>
                        <a:t>12 Per Meeting</a:t>
                      </a:r>
                      <a:endParaRPr lang="en-US" sz="1600" dirty="0">
                        <a:solidFill>
                          <a:schemeClr val="tx1"/>
                        </a:solidFill>
                        <a:effectLst/>
                        <a:latin typeface="+mj-lt"/>
                        <a:ea typeface="Times New Roman"/>
                      </a:endParaRPr>
                    </a:p>
                  </a:txBody>
                  <a:tcPr marL="35955" marR="35955" marT="0" marB="0"/>
                </a:tc>
              </a:tr>
            </a:tbl>
          </a:graphicData>
        </a:graphic>
      </p:graphicFrame>
    </p:spTree>
    <p:extLst>
      <p:ext uri="{BB962C8B-B14F-4D97-AF65-F5344CB8AC3E}">
        <p14:creationId xmlns:p14="http://schemas.microsoft.com/office/powerpoint/2010/main" val="1149897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solidFill>
                  <a:schemeClr val="tx2"/>
                </a:solidFill>
              </a:rPr>
              <a:t>Reaching out to </a:t>
            </a:r>
            <a:r>
              <a:rPr lang="en-US" sz="4000" dirty="0" smtClean="0">
                <a:solidFill>
                  <a:schemeClr val="tx2"/>
                </a:solidFill>
              </a:rPr>
              <a:t>parents 2015-16…</a:t>
            </a:r>
            <a:endParaRPr lang="en-US" sz="4000" dirty="0">
              <a:solidFill>
                <a:schemeClr val="tx2"/>
              </a:solidFill>
            </a:endParaRPr>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sz="3200" dirty="0" smtClean="0"/>
              <a:t>VLMS Website</a:t>
            </a:r>
          </a:p>
          <a:p>
            <a:r>
              <a:rPr lang="en-US" sz="3200" dirty="0" smtClean="0"/>
              <a:t>Google Classroom</a:t>
            </a:r>
            <a:endParaRPr lang="en-US" sz="3200" dirty="0" smtClean="0"/>
          </a:p>
          <a:p>
            <a:r>
              <a:rPr lang="en-US" sz="3200" dirty="0" smtClean="0"/>
              <a:t>ParentLink</a:t>
            </a:r>
          </a:p>
          <a:p>
            <a:r>
              <a:rPr lang="en-US" sz="3200" dirty="0" smtClean="0"/>
              <a:t>Title I Parent Involvement Newsletters (Monthly)</a:t>
            </a:r>
          </a:p>
          <a:p>
            <a:r>
              <a:rPr lang="en-US" sz="3200" dirty="0" smtClean="0"/>
              <a:t>VLMS Newsletters (Monthly)</a:t>
            </a:r>
          </a:p>
          <a:p>
            <a:r>
              <a:rPr lang="en-US" sz="3200" dirty="0" smtClean="0"/>
              <a:t>Flyers Sent Home</a:t>
            </a:r>
          </a:p>
          <a:p>
            <a:r>
              <a:rPr lang="en-US" sz="3200" dirty="0" smtClean="0"/>
              <a:t>Telephone/Email/Notes</a:t>
            </a:r>
          </a:p>
          <a:p>
            <a:r>
              <a:rPr lang="en-US" sz="3200" dirty="0" smtClean="0"/>
              <a:t>Marquee/TV</a:t>
            </a:r>
          </a:p>
          <a:p>
            <a:r>
              <a:rPr lang="en-US" sz="3200" dirty="0" smtClean="0"/>
              <a:t>Student Calendars</a:t>
            </a:r>
          </a:p>
          <a:p>
            <a:r>
              <a:rPr lang="en-US" sz="3200" dirty="0" smtClean="0"/>
              <a:t>Parent-Teacher Conferences</a:t>
            </a:r>
          </a:p>
          <a:p>
            <a:endParaRPr lang="en-US" dirty="0"/>
          </a:p>
        </p:txBody>
      </p:sp>
    </p:spTree>
    <p:extLst>
      <p:ext uri="{BB962C8B-B14F-4D97-AF65-F5344CB8AC3E}">
        <p14:creationId xmlns:p14="http://schemas.microsoft.com/office/powerpoint/2010/main" val="394742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Evaluation of the </a:t>
            </a:r>
            <a:br>
              <a:rPr lang="en-US" dirty="0" smtClean="0"/>
            </a:br>
            <a:r>
              <a:rPr lang="en-US" dirty="0" smtClean="0"/>
              <a:t>2014-2015 </a:t>
            </a:r>
            <a:r>
              <a:rPr lang="en-US" dirty="0" smtClean="0"/>
              <a:t>District PIP</a:t>
            </a:r>
            <a:endParaRPr lang="en-US" dirty="0"/>
          </a:p>
        </p:txBody>
      </p:sp>
      <p:sp>
        <p:nvSpPr>
          <p:cNvPr id="3" name="Content Placeholder 2"/>
          <p:cNvSpPr>
            <a:spLocks noGrp="1"/>
          </p:cNvSpPr>
          <p:nvPr>
            <p:ph sz="quarter" idx="1"/>
          </p:nvPr>
        </p:nvSpPr>
        <p:spPr>
          <a:xfrm>
            <a:off x="609600" y="1371600"/>
            <a:ext cx="8153400" cy="5410200"/>
          </a:xfrm>
        </p:spPr>
        <p:txBody>
          <a:bodyPr>
            <a:normAutofit fontScale="25000" lnSpcReduction="20000"/>
          </a:bodyPr>
          <a:lstStyle/>
          <a:p>
            <a:pPr marL="0" indent="0">
              <a:buNone/>
            </a:pPr>
            <a:endParaRPr lang="en-US" sz="4400" dirty="0"/>
          </a:p>
          <a:p>
            <a:r>
              <a:rPr lang="en-US" sz="7200" dirty="0"/>
              <a:t>The School District of Lee County will involve parents of participating children in an annual evaluation </a:t>
            </a:r>
            <a:r>
              <a:rPr lang="en-US" sz="7200" dirty="0" smtClean="0"/>
              <a:t>of </a:t>
            </a:r>
            <a:r>
              <a:rPr lang="en-US" sz="7200" dirty="0"/>
              <a:t>the District Parent Involvement Plan.  </a:t>
            </a:r>
          </a:p>
          <a:p>
            <a:r>
              <a:rPr lang="en-US" sz="7200" dirty="0" smtClean="0"/>
              <a:t>As part of SAC, parents </a:t>
            </a:r>
            <a:r>
              <a:rPr lang="en-US" sz="7200" dirty="0"/>
              <a:t>take an active role in the review and evaluation of the District </a:t>
            </a:r>
            <a:r>
              <a:rPr lang="en-US" sz="7200" dirty="0" smtClean="0"/>
              <a:t>plan.</a:t>
            </a:r>
          </a:p>
          <a:p>
            <a:r>
              <a:rPr lang="en-US" sz="7200" dirty="0" smtClean="0"/>
              <a:t>All </a:t>
            </a:r>
            <a:r>
              <a:rPr lang="en-US" sz="7200" dirty="0"/>
              <a:t>Title I School SACs receive an annual Title I District Parent Involvement Plan </a:t>
            </a:r>
            <a:r>
              <a:rPr lang="en-US" sz="7200" dirty="0" smtClean="0"/>
              <a:t>checklist to complete and include suggestions and/or feedback.</a:t>
            </a:r>
          </a:p>
          <a:p>
            <a:r>
              <a:rPr lang="en-US" sz="7200" dirty="0" smtClean="0"/>
              <a:t>Evaluations </a:t>
            </a:r>
            <a:r>
              <a:rPr lang="en-US" sz="7200" dirty="0"/>
              <a:t>are submitted to the District PI Specialists at the end of the year for review. </a:t>
            </a:r>
            <a:endParaRPr lang="en-US" sz="7200" dirty="0" smtClean="0"/>
          </a:p>
          <a:p>
            <a:r>
              <a:rPr lang="en-US" sz="7200" dirty="0"/>
              <a:t>T</a:t>
            </a:r>
            <a:r>
              <a:rPr lang="en-US" sz="7200" dirty="0" smtClean="0"/>
              <a:t>hrough </a:t>
            </a:r>
            <a:r>
              <a:rPr lang="en-US" sz="7200" dirty="0"/>
              <a:t>the use of the Plan, Do, Study, Act (PDSA) Model, results of evaluations and collected data will be used to guide revisions in the Parental Involvement Plan for the following school </a:t>
            </a:r>
            <a:r>
              <a:rPr lang="en-US" sz="7200" dirty="0" smtClean="0"/>
              <a:t>year.</a:t>
            </a:r>
            <a:endParaRPr lang="en-US" sz="7200" dirty="0"/>
          </a:p>
          <a:p>
            <a:r>
              <a:rPr lang="en-US" sz="7200" dirty="0" smtClean="0"/>
              <a:t>The </a:t>
            </a:r>
            <a:r>
              <a:rPr lang="en-US" sz="7200" dirty="0"/>
              <a:t>District Parent Involvement Plan Committee will meet each year in the spring to review and evaluate the effectiveness of this </a:t>
            </a:r>
            <a:r>
              <a:rPr lang="en-US" sz="7200" dirty="0" smtClean="0"/>
              <a:t>plan.</a:t>
            </a:r>
            <a:endParaRPr lang="en-US" sz="7200" dirty="0"/>
          </a:p>
          <a:p>
            <a:pPr lvl="1"/>
            <a:r>
              <a:rPr lang="en-US" sz="6900" dirty="0" smtClean="0"/>
              <a:t>Data</a:t>
            </a:r>
            <a:r>
              <a:rPr lang="en-US" sz="6900" dirty="0"/>
              <a:t>, including, but not limited to, parent surveys, workshop evaluations, parent participation, district and school committee minutes and the annual District Climate </a:t>
            </a:r>
            <a:r>
              <a:rPr lang="en-US" sz="6900" dirty="0" smtClean="0"/>
              <a:t>Survey.</a:t>
            </a:r>
          </a:p>
          <a:p>
            <a:pPr lvl="1"/>
            <a:r>
              <a:rPr lang="en-US" sz="6900" dirty="0" smtClean="0"/>
              <a:t>Identified</a:t>
            </a:r>
            <a:r>
              <a:rPr lang="en-US" sz="7200" dirty="0" smtClean="0"/>
              <a:t> </a:t>
            </a:r>
            <a:r>
              <a:rPr lang="en-US" sz="7200" dirty="0"/>
              <a:t>barriers for greater participation in parent involvement </a:t>
            </a:r>
            <a:r>
              <a:rPr lang="en-US" sz="7200" dirty="0" smtClean="0"/>
              <a:t>activities.</a:t>
            </a:r>
          </a:p>
          <a:p>
            <a:pPr lvl="1"/>
            <a:r>
              <a:rPr lang="en-US" sz="7200" dirty="0" smtClean="0"/>
              <a:t>Research-based </a:t>
            </a:r>
            <a:r>
              <a:rPr lang="en-US" sz="7200" dirty="0"/>
              <a:t>best practices that lead to improved student achievement.</a:t>
            </a:r>
          </a:p>
          <a:p>
            <a:endParaRPr lang="en-US" dirty="0"/>
          </a:p>
        </p:txBody>
      </p:sp>
    </p:spTree>
    <p:extLst>
      <p:ext uri="{BB962C8B-B14F-4D97-AF65-F5344CB8AC3E}">
        <p14:creationId xmlns:p14="http://schemas.microsoft.com/office/powerpoint/2010/main" val="50343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2625</TotalTime>
  <Words>345</Words>
  <Application>Microsoft Office PowerPoint</Application>
  <PresentationFormat>On-screen Show (4:3)</PresentationFormat>
  <Paragraphs>55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Times New Roman</vt:lpstr>
      <vt:lpstr>Tw Cen MT</vt:lpstr>
      <vt:lpstr>Wingdings</vt:lpstr>
      <vt:lpstr>Wingdings 2</vt:lpstr>
      <vt:lpstr>Median</vt:lpstr>
      <vt:lpstr>Varsity Lakes Middle   Parent Involvement Plan Review </vt:lpstr>
      <vt:lpstr>VLMS Major Parent Involvement Events 2015-2016 </vt:lpstr>
      <vt:lpstr>2014-2015 Parent Involvement Events</vt:lpstr>
      <vt:lpstr>Reaching out to parents 2015-16…</vt:lpstr>
      <vt:lpstr>Evaluation of the  2014-2015 District PIP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Describe how the school will coordinate and integrate parental involvement programs and activities that teach parents how to help their children at home to the extent feasible and appropriate:</dc:title>
  <dc:creator>Windows User</dc:creator>
  <cp:lastModifiedBy>Sparks, Karen</cp:lastModifiedBy>
  <cp:revision>106</cp:revision>
  <cp:lastPrinted>2012-09-20T18:55:31Z</cp:lastPrinted>
  <dcterms:created xsi:type="dcterms:W3CDTF">2011-08-30T19:37:50Z</dcterms:created>
  <dcterms:modified xsi:type="dcterms:W3CDTF">2015-09-15T15:26:07Z</dcterms:modified>
</cp:coreProperties>
</file>