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18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74" r:id="rId10"/>
    <p:sldId id="266" r:id="rId11"/>
    <p:sldId id="267" r:id="rId12"/>
    <p:sldId id="268" r:id="rId13"/>
    <p:sldId id="269" r:id="rId14"/>
    <p:sldId id="270" r:id="rId15"/>
    <p:sldId id="271" r:id="rId16"/>
    <p:sldId id="273" r:id="rId1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6767"/>
    <a:srgbClr val="2E3640"/>
    <a:srgbClr val="E33830"/>
    <a:srgbClr val="EF792F"/>
    <a:srgbClr val="EFB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0031" autoAdjust="0"/>
    <p:restoredTop sz="95779" autoAdjust="0"/>
  </p:normalViewPr>
  <p:slideViewPr>
    <p:cSldViewPr>
      <p:cViewPr varScale="1">
        <p:scale>
          <a:sx n="66" d="100"/>
          <a:sy n="66" d="100"/>
        </p:scale>
        <p:origin x="610" y="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493" cy="465500"/>
          </a:xfrm>
          <a:prstGeom prst="rect">
            <a:avLst/>
          </a:prstGeom>
        </p:spPr>
        <p:txBody>
          <a:bodyPr vert="horz" lIns="98823" tIns="49411" rIns="98823" bIns="4941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171" y="0"/>
            <a:ext cx="3037493" cy="465500"/>
          </a:xfrm>
          <a:prstGeom prst="rect">
            <a:avLst/>
          </a:prstGeom>
        </p:spPr>
        <p:txBody>
          <a:bodyPr vert="horz" lIns="98823" tIns="49411" rIns="98823" bIns="49411" rtlCol="0"/>
          <a:lstStyle>
            <a:lvl1pPr algn="r">
              <a:defRPr sz="1300"/>
            </a:lvl1pPr>
          </a:lstStyle>
          <a:p>
            <a:fld id="{9F6FEC8E-D459-4988-95EA-3FF252665F98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823" tIns="49411" rIns="98823" bIns="494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695" y="4473213"/>
            <a:ext cx="5609015" cy="3661137"/>
          </a:xfrm>
          <a:prstGeom prst="rect">
            <a:avLst/>
          </a:prstGeom>
        </p:spPr>
        <p:txBody>
          <a:bodyPr vert="horz" lIns="98823" tIns="49411" rIns="98823" bIns="4941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902"/>
            <a:ext cx="3037493" cy="465500"/>
          </a:xfrm>
          <a:prstGeom prst="rect">
            <a:avLst/>
          </a:prstGeom>
        </p:spPr>
        <p:txBody>
          <a:bodyPr vert="horz" lIns="98823" tIns="49411" rIns="98823" bIns="4941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171" y="8830902"/>
            <a:ext cx="3037493" cy="465500"/>
          </a:xfrm>
          <a:prstGeom prst="rect">
            <a:avLst/>
          </a:prstGeom>
        </p:spPr>
        <p:txBody>
          <a:bodyPr vert="horz" lIns="98823" tIns="49411" rIns="98823" bIns="49411" rtlCol="0" anchor="b"/>
          <a:lstStyle>
            <a:lvl1pPr algn="r">
              <a:defRPr sz="1300"/>
            </a:lvl1pPr>
          </a:lstStyle>
          <a:p>
            <a:fld id="{8CF75A25-528A-4CB4-91E7-48937BC97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2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75A25-528A-4CB4-91E7-48937BC970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2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75A25-528A-4CB4-91E7-48937BC970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96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75A25-528A-4CB4-91E7-48937BC970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MD0292301-IMG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2777" r="2174" b="2777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1040" name="Picture 16" descr="MD0290701-IMG04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57989" r="-813"/>
          <a:stretch/>
        </p:blipFill>
        <p:spPr bwMode="auto">
          <a:xfrm>
            <a:off x="0" y="0"/>
            <a:ext cx="8993186" cy="312420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rgbClr val="DCD6D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MD0290701-IMG15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142"/>
          <a:stretch/>
        </p:blipFill>
        <p:spPr bwMode="auto">
          <a:xfrm>
            <a:off x="457200" y="1981200"/>
            <a:ext cx="38989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1036" name="Picture 12" descr="MD0290701-IMG0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05012"/>
            <a:ext cx="4862512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95300"/>
            <a:ext cx="6400800" cy="72390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Title of the Presentation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219200"/>
            <a:ext cx="6400800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Subtitle of the presentation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7" descr="MD0292301-IMG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2777" r="2174" b="2777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26" name="Picture 16" descr="MD0290701-IMG04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71309" r="-813"/>
          <a:stretch/>
        </p:blipFill>
        <p:spPr bwMode="auto">
          <a:xfrm>
            <a:off x="0" y="0"/>
            <a:ext cx="8993186" cy="213360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rgbClr val="DCD6D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7675"/>
            <a:ext cx="82296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Content Page with Text and Photo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800600" cy="42672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>
              <a:buFontTx/>
              <a:buNone/>
              <a:defRPr sz="2400">
                <a:solidFill>
                  <a:schemeClr val="bg1"/>
                </a:solidFill>
              </a:defRPr>
            </a:lvl2pPr>
            <a:lvl3pPr>
              <a:buFontTx/>
              <a:buNone/>
              <a:defRPr sz="2000">
                <a:solidFill>
                  <a:schemeClr val="bg1"/>
                </a:solidFill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486400" y="2209800"/>
            <a:ext cx="3200400" cy="42672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1133475"/>
            <a:ext cx="82296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Subtitle content page with text and photo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7" descr="MD0292301-IMG0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2777" r="2174" b="2777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26" name="Picture 16" descr="MD0290701-IMG04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71309" r="-813"/>
          <a:stretch/>
        </p:blipFill>
        <p:spPr bwMode="auto">
          <a:xfrm>
            <a:off x="0" y="0"/>
            <a:ext cx="8993186" cy="213360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rgbClr val="DCD6D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Content Page with Text and Table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990600"/>
            <a:ext cx="82296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Subtitle content page with text and table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3434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7" descr="MD0292301-IMG0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2777" r="2174" b="2777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24" name="Picture 16" descr="MD0290701-IMG04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71309" r="-813"/>
          <a:stretch/>
        </p:blipFill>
        <p:spPr bwMode="auto">
          <a:xfrm>
            <a:off x="0" y="0"/>
            <a:ext cx="8993186" cy="213360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rgbClr val="DCD6D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47675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Content Page with Text and Photo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8229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9" r:id="rId2"/>
    <p:sldLayoutId id="2147483717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0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1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2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3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4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6.emf"/><Relationship Id="rId4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.mp4"/><Relationship Id="rId7" Type="http://schemas.openxmlformats.org/officeDocument/2006/relationships/image" Target="../media/image18.png"/><Relationship Id="rId2" Type="http://schemas.openxmlformats.org/officeDocument/2006/relationships/tags" Target="../tags/tag15.xml"/><Relationship Id="rId1" Type="http://schemas.openxmlformats.org/officeDocument/2006/relationships/video" Target="NULL" TargetMode="Externa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openxmlformats.org/officeDocument/2006/relationships/hyperlink" Target="mailto:roblesli@Osceola.k12.fl.us" TargetMode="External"/><Relationship Id="rId2" Type="http://schemas.openxmlformats.org/officeDocument/2006/relationships/tags" Target="../tags/tag16.xml"/><Relationship Id="rId1" Type="http://schemas.openxmlformats.org/officeDocument/2006/relationships/video" Target="NULL" TargetMode="Externa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1.mp4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4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5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6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7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8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9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381000" y="217744"/>
            <a:ext cx="8305800" cy="15621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Five Levels of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Parent Involvement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600201" y="1764849"/>
            <a:ext cx="6400800" cy="71308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Arial" pitchFamily="34" charset="0"/>
              </a:rPr>
              <a:t>2017-2018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801205" y="2438400"/>
            <a:ext cx="3314700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100" b="0" i="0" u="none" strike="noStrike" cap="none" normalizeH="0" baseline="0" dirty="0" smtClean="0">
                <a:ln>
                  <a:noFill/>
                </a:ln>
                <a:solidFill>
                  <a:srgbClr val="FFFFFE"/>
                </a:solidFill>
                <a:effectLst/>
                <a:latin typeface="Times New Roman" pitchFamily="18" charset="0"/>
                <a:cs typeface="Arial" pitchFamily="34" charset="0"/>
              </a:rPr>
              <a:t>We’re here to   make </a:t>
            </a:r>
            <a:r>
              <a:rPr kumimoji="0" lang="en-US" sz="31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Arial" pitchFamily="34" charset="0"/>
              </a:rPr>
              <a:t>GOOD THINGS </a:t>
            </a:r>
            <a:r>
              <a:rPr kumimoji="0" lang="en-US" sz="3100" b="0" i="0" u="none" strike="noStrike" cap="none" normalizeH="0" baseline="0" dirty="0" smtClean="0">
                <a:ln>
                  <a:noFill/>
                </a:ln>
                <a:solidFill>
                  <a:srgbClr val="FFFFFE"/>
                </a:solidFill>
                <a:effectLst/>
                <a:latin typeface="Times New Roman" pitchFamily="18" charset="0"/>
                <a:cs typeface="Arial" pitchFamily="34" charset="0"/>
              </a:rPr>
              <a:t>happen for other people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E"/>
                </a:solidFill>
                <a:effectLst/>
                <a:latin typeface="Times New Roman" pitchFamily="18" charset="0"/>
                <a:cs typeface="Arial" pitchFamily="34" charset="0"/>
              </a:rPr>
              <a:t>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16" y="5791200"/>
            <a:ext cx="2013677" cy="1140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33" y="5113609"/>
            <a:ext cx="1117574" cy="11146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00566" y="6228276"/>
            <a:ext cx="2652109" cy="62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en-US" b="1" spc="120" dirty="0">
                <a:latin typeface="Arial" pitchFamily="34" charset="0"/>
                <a:cs typeface="Arial" pitchFamily="34" charset="0"/>
              </a:rPr>
              <a:t>Osceola County</a:t>
            </a:r>
          </a:p>
          <a:p>
            <a:pPr lvl="0" algn="ctr">
              <a:lnSpc>
                <a:spcPct val="110000"/>
              </a:lnSpc>
            </a:pPr>
            <a:r>
              <a:rPr lang="en-US" sz="720" spc="350" dirty="0">
                <a:latin typeface="Arial" pitchFamily="34" charset="0"/>
                <a:cs typeface="Arial" pitchFamily="34" charset="0"/>
              </a:rPr>
              <a:t>SCHOOL DISTRICT</a:t>
            </a:r>
          </a:p>
          <a:p>
            <a:endParaRPr lang="en-US" sz="720" dirty="0"/>
          </a:p>
        </p:txBody>
      </p:sp>
      <p:pic>
        <p:nvPicPr>
          <p:cNvPr id="3" name="tmpED5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272619.702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61"/>
    </mc:Choice>
    <mc:Fallback>
      <p:transition spd="slow" advTm="12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6208" y="8709"/>
            <a:ext cx="8229600" cy="685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Level 4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Volunteer and Mentoring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09151" y="2286000"/>
            <a:ext cx="8923715" cy="392064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Visit my child’s classroom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Maintain regular contact with the teacher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Volunteer in a needed area at school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Volunteer to assist on field trips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Send materials or supply items to assist in classroom activities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Attend at least three SAC meetings a year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Become involved in planning school activities and fund raisers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Attend all parent-teacher conferences 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30540" y="6279797"/>
            <a:ext cx="1824980" cy="41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1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Osceola County</a:t>
            </a:r>
            <a:endParaRPr kumimoji="0" lang="en-US" sz="1400" b="0" i="0" u="none" strike="noStrike" cap="none" spc="12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720" spc="350" dirty="0" smtClean="0">
                <a:latin typeface="Arial" pitchFamily="34" charset="0"/>
                <a:cs typeface="Arial" pitchFamily="34" charset="0"/>
              </a:rPr>
              <a:t>SCHOOL DISTRICT</a:t>
            </a:r>
            <a:endParaRPr kumimoji="0" lang="en-US" sz="720" b="0" i="0" u="none" strike="noStrike" cap="none" spc="35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30" y="5570223"/>
            <a:ext cx="685800" cy="6840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6488679"/>
            <a:ext cx="61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We’re here </a:t>
            </a:r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to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make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GOOD THINGS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happen for other people. </a:t>
            </a:r>
            <a:endParaRPr lang="en-US" sz="105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3" name="tmpED5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51927" end="109460.702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9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93"/>
    </mc:Choice>
    <mc:Fallback>
      <p:transition spd="slow" advTm="23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199" y="7850"/>
            <a:ext cx="8229600" cy="685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Level 5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Leadership and Partnership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10142" y="2319174"/>
            <a:ext cx="8923715" cy="392064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Become an officer of the school advisory council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(SAC)</a:t>
            </a:r>
            <a:endParaRPr lang="en-US" sz="2000" dirty="0">
              <a:solidFill>
                <a:schemeClr val="accent5">
                  <a:lumMod val="75000"/>
                </a:schemeClr>
              </a:solidFill>
              <a:cs typeface="Aharoni" pitchFamily="2" charset="-79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Participate in the decision-making process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Attend trainings and workshops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Train other parents and share information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Become knowledgeable of current educational laws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Maintain contact with lawmakers to help ensure the best educational support for all children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Form a parent-teacher support group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Maintain an open line of communication between the school and the community 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30540" y="6279797"/>
            <a:ext cx="1824980" cy="41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1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Osceola County</a:t>
            </a:r>
            <a:endParaRPr kumimoji="0" lang="en-US" sz="1400" b="0" i="0" u="none" strike="noStrike" cap="none" spc="12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720" spc="350" dirty="0" smtClean="0">
                <a:latin typeface="Arial" pitchFamily="34" charset="0"/>
                <a:cs typeface="Arial" pitchFamily="34" charset="0"/>
              </a:rPr>
              <a:t>SCHOOL DISTRICT</a:t>
            </a:r>
            <a:endParaRPr kumimoji="0" lang="en-US" sz="720" b="0" i="0" u="none" strike="noStrike" cap="none" spc="35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30" y="5570223"/>
            <a:ext cx="685800" cy="6840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6488679"/>
            <a:ext cx="61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We’re here </a:t>
            </a:r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to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make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GOOD THINGS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happen for other people. </a:t>
            </a:r>
            <a:endParaRPr lang="en-US" sz="105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3" name="tmpED5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75820" end="89211.702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4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49"/>
    </mc:Choice>
    <mc:Fallback>
      <p:transition spd="slow" advTm="20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199" y="34834"/>
            <a:ext cx="8229600" cy="685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Final Thought...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Everyone Benefits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07856" y="2286000"/>
            <a:ext cx="8923715" cy="392064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Parents:</a:t>
            </a: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Greater knowledge of programs and how schools work</a:t>
            </a: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Knowledge of how to be more supportive of their children</a:t>
            </a: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Confident in ways to help their children learn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School Staff: </a:t>
            </a: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Higher expectations</a:t>
            </a: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Increased ability to understand family views and cultures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Communities:</a:t>
            </a: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Increased support</a:t>
            </a: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Increased access to services for families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30540" y="6279797"/>
            <a:ext cx="1824980" cy="41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1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Osceola County</a:t>
            </a:r>
            <a:endParaRPr kumimoji="0" lang="en-US" sz="1400" b="0" i="0" u="none" strike="noStrike" cap="none" spc="12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720" spc="350" dirty="0" smtClean="0">
                <a:latin typeface="Arial" pitchFamily="34" charset="0"/>
                <a:cs typeface="Arial" pitchFamily="34" charset="0"/>
              </a:rPr>
              <a:t>SCHOOL DISTRICT</a:t>
            </a:r>
            <a:endParaRPr kumimoji="0" lang="en-US" sz="720" b="0" i="0" u="none" strike="noStrike" cap="none" spc="35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30" y="5570223"/>
            <a:ext cx="685800" cy="6840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6488679"/>
            <a:ext cx="61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We’re here </a:t>
            </a:r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to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make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GOOD THINGS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happen for other people. </a:t>
            </a:r>
            <a:endParaRPr lang="en-US" sz="105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3" name="tmpED5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96069" end="63707.702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04"/>
    </mc:Choice>
    <mc:Fallback>
      <p:transition spd="slow" advTm="25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199" y="7850"/>
            <a:ext cx="8229600" cy="685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Why do you need to be knowledgeable when it comes to the Title I Compact?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10141" y="3124200"/>
            <a:ext cx="8923715" cy="39206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COMPLIANCE</a:t>
            </a:r>
            <a:endParaRPr lang="en-US" sz="2000" dirty="0">
              <a:solidFill>
                <a:schemeClr val="accent5">
                  <a:lumMod val="75000"/>
                </a:schemeClr>
              </a:solidFill>
              <a:cs typeface="Aharoni" pitchFamily="2" charset="-79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Elementary school teachers must have a minimum of one parent conference annually to address the importance of communication between teachers and parents on an ongoing basis as it relates to the individual child’s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achievement</a:t>
            </a:r>
            <a:endParaRPr lang="en-US" sz="2000" dirty="0">
              <a:solidFill>
                <a:schemeClr val="accent5">
                  <a:lumMod val="75000"/>
                </a:schemeClr>
              </a:solidFill>
              <a:cs typeface="Aharoni" pitchFamily="2" charset="-79"/>
            </a:endParaRPr>
          </a:p>
          <a:p>
            <a:pPr marL="0" indent="0">
              <a:buNone/>
            </a:pPr>
            <a:endParaRPr lang="en-US" sz="2000" dirty="0">
              <a:solidFill>
                <a:schemeClr val="accent5">
                  <a:lumMod val="75000"/>
                </a:schemeClr>
              </a:solidFill>
              <a:cs typeface="Aharoni" pitchFamily="2" charset="-79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Middle School and High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school teachers must send a copy of the Compact home with every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student</a:t>
            </a:r>
            <a:endParaRPr lang="en-US" sz="2000" dirty="0">
              <a:solidFill>
                <a:schemeClr val="accent5">
                  <a:lumMod val="75000"/>
                </a:schemeClr>
              </a:solidFill>
              <a:cs typeface="Aharoni" pitchFamily="2" charset="-79"/>
            </a:endParaRPr>
          </a:p>
          <a:p>
            <a:endParaRPr lang="en-US" sz="20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30540" y="6279797"/>
            <a:ext cx="1824980" cy="41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1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Osceola County</a:t>
            </a:r>
            <a:endParaRPr kumimoji="0" lang="en-US" sz="1400" b="0" i="0" u="none" strike="noStrike" cap="none" spc="12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720" spc="350" dirty="0" smtClean="0">
                <a:latin typeface="Arial" pitchFamily="34" charset="0"/>
                <a:cs typeface="Arial" pitchFamily="34" charset="0"/>
              </a:rPr>
              <a:t>SCHOOL DISTRICT</a:t>
            </a:r>
            <a:endParaRPr kumimoji="0" lang="en-US" sz="720" b="0" i="0" u="none" strike="noStrike" cap="none" spc="35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30" y="5570223"/>
            <a:ext cx="685800" cy="6840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6488679"/>
            <a:ext cx="61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We’re here </a:t>
            </a:r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to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make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GOOD THINGS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happen for other people. </a:t>
            </a:r>
            <a:endParaRPr lang="en-US" sz="105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2205378"/>
            <a:ext cx="8066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The compact is a commitment from the school, the parent, and the </a:t>
            </a:r>
          </a:p>
          <a:p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     student to share in the responsibility for improved academic achievement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tmpED5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221573" end="45807.702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2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00"/>
    </mc:Choice>
    <mc:Fallback>
      <p:transition spd="slow" advTm="17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6488679"/>
            <a:ext cx="61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We’re here </a:t>
            </a:r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to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make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GOOD THINGS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happen for other people. </a:t>
            </a:r>
            <a:endParaRPr lang="en-US" sz="105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04800"/>
            <a:ext cx="7696200" cy="5938286"/>
          </a:xfrm>
          <a:prstGeom prst="rect">
            <a:avLst/>
          </a:prstGeom>
        </p:spPr>
      </p:pic>
      <p:pic>
        <p:nvPicPr>
          <p:cNvPr id="3" name="tmpED5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239473" end="38656.702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98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1"/>
    </mc:Choice>
    <mc:Fallback>
      <p:transition spd="slow" advTm="7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499244" y="76200"/>
            <a:ext cx="8229600" cy="685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nnual" panose="00000400000000000000" pitchFamily="2" charset="0"/>
              </a:rPr>
              <a:t> 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Title I Compact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         Documentation Instructions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nnual" panose="00000400000000000000" pitchFamily="2" charset="0"/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nnual" panose="00000400000000000000" pitchFamily="2" charset="0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nnual" panose="00000400000000000000" pitchFamily="2" charset="0"/>
              </a:rPr>
              <a:t>     </a:t>
            </a:r>
            <a:r>
              <a:rPr lang="en-US" sz="2800" b="1" cap="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2800" b="1" cap="all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14261" y="2063278"/>
            <a:ext cx="8923715" cy="39206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cap="all" dirty="0">
                <a:solidFill>
                  <a:schemeClr val="accent3">
                    <a:lumMod val="75000"/>
                  </a:schemeClr>
                </a:solidFill>
              </a:rPr>
              <a:t>Responsible party: teachers </a:t>
            </a:r>
            <a:endParaRPr lang="en-US" sz="2000" b="1" cap="all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To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help you document parent meetings in relation to the Compact we have attached a form for you to use.  Please follow these steps:</a:t>
            </a:r>
          </a:p>
          <a:p>
            <a:pPr>
              <a:buAutoNum type="arabicPeriod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List all the students in your classroom on the form provided.  Be sure to add new students as they are assigned to your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class</a:t>
            </a:r>
            <a:endParaRPr lang="en-US" sz="2000" dirty="0">
              <a:solidFill>
                <a:schemeClr val="accent5">
                  <a:lumMod val="75000"/>
                </a:schemeClr>
              </a:solidFill>
              <a:cs typeface="Aharoni" pitchFamily="2" charset="-79"/>
            </a:endParaRPr>
          </a:p>
          <a:p>
            <a:pPr>
              <a:buAutoNum type="arabicPeriod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Place the date of the conference in the appropriate column.</a:t>
            </a:r>
          </a:p>
          <a:p>
            <a:pPr>
              <a:buAutoNum type="arabicPeriod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Have the parent sign and date the Compact on the conference date and send home a Compact with the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parent</a:t>
            </a:r>
            <a:endParaRPr lang="en-US" sz="2000" dirty="0">
              <a:solidFill>
                <a:schemeClr val="accent5">
                  <a:lumMod val="75000"/>
                </a:schemeClr>
              </a:solidFill>
              <a:cs typeface="Aharoni" pitchFamily="2" charset="-79"/>
            </a:endParaRPr>
          </a:p>
          <a:p>
            <a:pPr>
              <a:buAutoNum type="arabicPeriod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The conference date and the date on the attached form </a:t>
            </a:r>
            <a:r>
              <a:rPr lang="en-US" sz="2000" u="sng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MUST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 be the same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date</a:t>
            </a:r>
            <a:endParaRPr lang="en-US" sz="2000" dirty="0">
              <a:solidFill>
                <a:schemeClr val="accent5">
                  <a:lumMod val="75000"/>
                </a:schemeClr>
              </a:solidFill>
              <a:cs typeface="Aharoni" pitchFamily="2" charset="-79"/>
            </a:endParaRPr>
          </a:p>
          <a:p>
            <a:pPr>
              <a:buAutoNum type="arabicPeriod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Each student </a:t>
            </a:r>
            <a:r>
              <a:rPr lang="en-US" sz="2000" u="sng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MUST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 have a minimum of </a:t>
            </a:r>
            <a:r>
              <a:rPr lang="en-US" sz="2000" u="sng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ONE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date</a:t>
            </a:r>
          </a:p>
          <a:p>
            <a:pPr>
              <a:buAutoNum type="arabicPeriod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The form will be collected at the end of the school year and returned to the Title I office</a:t>
            </a:r>
          </a:p>
          <a:p>
            <a:endParaRPr lang="en-US" sz="1600" dirty="0">
              <a:solidFill>
                <a:schemeClr val="accent5">
                  <a:lumMod val="75000"/>
                </a:schemeClr>
              </a:solidFill>
              <a:latin typeface="Annual" panose="00000400000000000000" pitchFamily="2" charset="0"/>
              <a:cs typeface="Aharoni" pitchFamily="2" charset="-79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30540" y="6279797"/>
            <a:ext cx="1824980" cy="41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1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Osceola County</a:t>
            </a:r>
            <a:endParaRPr kumimoji="0" lang="en-US" sz="1400" b="0" i="0" u="none" strike="noStrike" cap="none" spc="12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720" spc="350" dirty="0" smtClean="0">
                <a:latin typeface="Arial" pitchFamily="34" charset="0"/>
                <a:cs typeface="Arial" pitchFamily="34" charset="0"/>
              </a:rPr>
              <a:t>SCHOOL DISTRICT</a:t>
            </a:r>
            <a:endParaRPr kumimoji="0" lang="en-US" sz="720" b="0" i="0" u="none" strike="noStrike" cap="none" spc="35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66" y="6279797"/>
            <a:ext cx="450674" cy="449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6488679"/>
            <a:ext cx="61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We’re here </a:t>
            </a:r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to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make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GOOD THINGS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happen for other people. </a:t>
            </a:r>
            <a:endParaRPr lang="en-US" sz="105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090719" y="76200"/>
            <a:ext cx="1795925" cy="1645780"/>
            <a:chOff x="6605588" y="2189163"/>
            <a:chExt cx="2538412" cy="2459037"/>
          </a:xfrm>
        </p:grpSpPr>
        <p:pic>
          <p:nvPicPr>
            <p:cNvPr id="11" name="Picture 6" descr="MD0292301-IMG1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79"/>
            <a:stretch>
              <a:fillRect/>
            </a:stretch>
          </p:blipFill>
          <p:spPr bwMode="auto">
            <a:xfrm>
              <a:off x="6605588" y="2271713"/>
              <a:ext cx="2538412" cy="237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E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CD6D4"/>
                    </a:outerShdw>
                  </a:effectLst>
                </a14:hiddenEffects>
              </a:ext>
            </a:extLst>
          </p:spPr>
        </p:pic>
        <p:pic>
          <p:nvPicPr>
            <p:cNvPr id="13" name="Picture 7" descr="MD0292301-IMG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3750" y="2189163"/>
              <a:ext cx="327025" cy="582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E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CD6D4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7510458" y="388942"/>
            <a:ext cx="15275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Applies to Elementary K-5 </a:t>
            </a:r>
            <a:r>
              <a:rPr lang="en-US" b="1" u="sng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ONLY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pic>
        <p:nvPicPr>
          <p:cNvPr id="3" name="tmpED5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246624" end="29279.702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6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7"/>
    </mc:Choice>
    <mc:Fallback>
      <p:transition spd="slow" advTm="9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Contact Information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30540" y="6279797"/>
            <a:ext cx="1824980" cy="41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1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Osceola County</a:t>
            </a:r>
            <a:endParaRPr kumimoji="0" lang="en-US" sz="1400" b="0" i="0" u="none" strike="noStrike" cap="none" spc="12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720" spc="350" dirty="0" smtClean="0">
                <a:latin typeface="Arial" pitchFamily="34" charset="0"/>
                <a:cs typeface="Arial" pitchFamily="34" charset="0"/>
              </a:rPr>
              <a:t>SCHOOL DISTRICT</a:t>
            </a:r>
            <a:endParaRPr kumimoji="0" lang="en-US" sz="720" b="0" i="0" u="none" strike="noStrike" cap="none" spc="35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66" y="6279797"/>
            <a:ext cx="450674" cy="449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6488679"/>
            <a:ext cx="61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We’re here </a:t>
            </a:r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to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make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GOOD THINGS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happen for other people. </a:t>
            </a:r>
            <a:endParaRPr lang="en-US" sz="105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09001" y="2164140"/>
            <a:ext cx="512599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Lizette Robles</a:t>
            </a:r>
          </a:p>
          <a:p>
            <a:pPr algn="ct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Education Specialist</a:t>
            </a:r>
          </a:p>
          <a:p>
            <a:pPr algn="ctr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Title I Parent Involvement</a:t>
            </a:r>
          </a:p>
          <a:p>
            <a:pPr algn="ctr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+mn-lt"/>
                <a:hlinkClick r:id="rId7"/>
              </a:rPr>
              <a:t>roblesli@Osceola.k12.fl.us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endParaRPr lang="en-US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5532" y="4103132"/>
            <a:ext cx="29929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Special Programs</a:t>
            </a:r>
          </a:p>
          <a:p>
            <a:pPr algn="ctr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1200 Vermont Avenue</a:t>
            </a:r>
          </a:p>
          <a:p>
            <a:pPr algn="ctr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Saint Cloud, FL 34769</a:t>
            </a:r>
          </a:p>
          <a:p>
            <a:pPr algn="ctr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407-870-4934</a:t>
            </a:r>
          </a:p>
        </p:txBody>
      </p:sp>
      <p:pic>
        <p:nvPicPr>
          <p:cNvPr id="3" name="tmpED5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256001" end="22.702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9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57"/>
    </mc:Choice>
    <mc:Fallback>
      <p:transition spd="slow" advTm="29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3850" y="212201"/>
            <a:ext cx="8229600" cy="6858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What is Title I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-16476" y="2057400"/>
            <a:ext cx="5960076" cy="4572000"/>
          </a:xfrm>
        </p:spPr>
        <p:txBody>
          <a:bodyPr>
            <a:no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Title I is the largest federal assistance program for our nation’s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schools</a:t>
            </a:r>
            <a:endParaRPr lang="en-US" dirty="0">
              <a:solidFill>
                <a:schemeClr val="accent5">
                  <a:lumMod val="75000"/>
                </a:schemeClr>
              </a:solidFill>
              <a:ea typeface="Arial Unicode MS" pitchFamily="34" charset="-128"/>
              <a:cs typeface="Aharoni" pitchFamily="2" charset="-79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The goal of Title I is a higher quality of education for 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every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child</a:t>
            </a:r>
            <a:endParaRPr lang="en-US" dirty="0">
              <a:solidFill>
                <a:schemeClr val="accent5">
                  <a:lumMod val="75000"/>
                </a:schemeClr>
              </a:solidFill>
              <a:ea typeface="Arial Unicode MS" pitchFamily="34" charset="-128"/>
              <a:cs typeface="Aharoni" pitchFamily="2" charset="-79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The funds are given to the Local Educational Agency (LEA), which is the District, to be dispersed to the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schools</a:t>
            </a:r>
            <a:endParaRPr lang="en-US" dirty="0">
              <a:solidFill>
                <a:schemeClr val="accent5">
                  <a:lumMod val="75000"/>
                </a:schemeClr>
              </a:solidFill>
              <a:ea typeface="Arial Unicode MS" pitchFamily="34" charset="-128"/>
              <a:cs typeface="Aharoni" pitchFamily="2" charset="-79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A school qualifies as Title I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when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more than 75% of the students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meet poverty requirements</a:t>
            </a:r>
            <a:endParaRPr lang="en-US" dirty="0">
              <a:solidFill>
                <a:schemeClr val="accent5">
                  <a:lumMod val="75000"/>
                </a:schemeClr>
              </a:solidFill>
              <a:ea typeface="Arial Unicode MS" pitchFamily="34" charset="-128"/>
              <a:cs typeface="Aharoni" pitchFamily="2" charset="-79"/>
            </a:endParaRPr>
          </a:p>
        </p:txBody>
      </p:sp>
      <p:pic>
        <p:nvPicPr>
          <p:cNvPr id="2057" name="Picture 9" descr="MD0292301-IMG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181" y="1571033"/>
            <a:ext cx="2951214" cy="242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2058" name="Picture 10" descr="MD0292301-IMG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" r="6772" b="6656"/>
          <a:stretch>
            <a:fillRect/>
          </a:stretch>
        </p:blipFill>
        <p:spPr bwMode="auto">
          <a:xfrm>
            <a:off x="5943600" y="3677114"/>
            <a:ext cx="3200401" cy="31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2059" name="Picture 11" descr="MD0292301-IMG0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48" y="1587546"/>
            <a:ext cx="481862" cy="55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814751" y="2514919"/>
            <a:ext cx="17716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FFFFFE"/>
                </a:solidFill>
                <a:effectLst/>
                <a:latin typeface="Times New Roman" pitchFamily="18" charset="0"/>
                <a:cs typeface="Arial" pitchFamily="34" charset="0"/>
              </a:rPr>
              <a:t>Title I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5167" y="6417838"/>
            <a:ext cx="61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We’re here to </a:t>
            </a:r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make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GOOD THINGS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happen for other people. </a:t>
            </a:r>
            <a:endParaRPr lang="en-US" sz="105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2" name="tmpED5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2661" end="258694.702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25"/>
    </mc:Choice>
    <mc:Fallback>
      <p:transition spd="slow" advTm="13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How do we use our Title I funds?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0" y="2130714"/>
            <a:ext cx="8229600" cy="4343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Being a Title I school means receiving federal funding (Title I dollars) to </a:t>
            </a:r>
            <a:r>
              <a:rPr lang="en-US" sz="2000" u="sng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supplement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 the school’s existing programs. 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Schools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use Title I funds to: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Increase student achievement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Add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academic coaches to their staff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Add paraprofessionals to assist students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Purchase materials and supplies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Provide tutoring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Offer extra professional development for our teachers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Conduct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parental Informational meetings/trainings/activities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77847" y="2752706"/>
            <a:ext cx="2774391" cy="2687637"/>
            <a:chOff x="6605588" y="2189163"/>
            <a:chExt cx="2538412" cy="2459037"/>
          </a:xfrm>
        </p:grpSpPr>
        <p:pic>
          <p:nvPicPr>
            <p:cNvPr id="3078" name="Picture 6" descr="MD0292301-IMG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79"/>
            <a:stretch>
              <a:fillRect/>
            </a:stretch>
          </p:blipFill>
          <p:spPr bwMode="auto">
            <a:xfrm>
              <a:off x="6605588" y="2271713"/>
              <a:ext cx="2538412" cy="237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E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CD6D4"/>
                    </a:outerShdw>
                  </a:effectLst>
                </a14:hiddenEffects>
              </a:ext>
            </a:extLst>
          </p:spPr>
        </p:pic>
        <p:pic>
          <p:nvPicPr>
            <p:cNvPr id="3079" name="Picture 7" descr="MD0292301-IMG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3750" y="2189163"/>
              <a:ext cx="327025" cy="582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E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CD6D4"/>
                    </a:outerShdw>
                  </a:effectLst>
                </a14:hiddenEffects>
              </a:ext>
            </a:extLst>
          </p:spPr>
        </p:pic>
      </p:grp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159243" y="3530457"/>
            <a:ext cx="1771650" cy="151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en-US" sz="7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Arial" pitchFamily="34" charset="0"/>
              </a:rPr>
              <a:t>$$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7191878" y="6353278"/>
            <a:ext cx="1824980" cy="41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1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Osceola County</a:t>
            </a:r>
            <a:endParaRPr kumimoji="0" lang="en-US" sz="1400" b="0" i="0" u="none" strike="noStrike" cap="none" spc="12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720" spc="350" dirty="0" smtClean="0">
                <a:latin typeface="Arial" pitchFamily="34" charset="0"/>
                <a:cs typeface="Arial" pitchFamily="34" charset="0"/>
              </a:rPr>
              <a:t>SCHOOL DISTRICT</a:t>
            </a:r>
            <a:endParaRPr kumimoji="0" lang="en-US" sz="720" b="0" i="0" u="none" strike="noStrike" cap="none" spc="35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38" y="5404029"/>
            <a:ext cx="927460" cy="925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264" y="6447877"/>
            <a:ext cx="61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We’re here </a:t>
            </a:r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to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make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GOOD THINGS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happen for other people. </a:t>
            </a:r>
            <a:endParaRPr lang="en-US" sz="105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2" name="tmpED5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26586" end="225477.702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17"/>
    </mc:Choice>
    <mc:Fallback>
      <p:transition spd="slow" advTm="3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97721" y="2362400"/>
            <a:ext cx="8229600" cy="3505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To use funds for Parent Involvement Activities the activity must meet the following criteria: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Educate the parents on Title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I</a:t>
            </a:r>
            <a:endParaRPr lang="en-US" sz="2400" dirty="0">
              <a:solidFill>
                <a:schemeClr val="accent5">
                  <a:lumMod val="75000"/>
                </a:schemeClr>
              </a:solidFill>
              <a:ea typeface="Arial Unicode MS" pitchFamily="34" charset="-128"/>
              <a:cs typeface="Aharoni" pitchFamily="2" charset="-79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Be educationally based (Language Arts, Math or Science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)</a:t>
            </a:r>
            <a:endParaRPr lang="en-US" sz="2400" dirty="0">
              <a:solidFill>
                <a:schemeClr val="accent5">
                  <a:lumMod val="75000"/>
                </a:schemeClr>
              </a:solidFill>
              <a:ea typeface="Arial Unicode MS" pitchFamily="34" charset="-128"/>
              <a:cs typeface="Aharoni" pitchFamily="2" charset="-79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Have educational interaction between the parent and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cs typeface="Aharoni" pitchFamily="2" charset="-79"/>
              </a:rPr>
              <a:t>student</a:t>
            </a:r>
            <a:endParaRPr lang="en-US" sz="2400" dirty="0">
              <a:solidFill>
                <a:schemeClr val="accent5">
                  <a:lumMod val="75000"/>
                </a:schemeClr>
              </a:solidFill>
              <a:ea typeface="Arial Unicode MS" pitchFamily="34" charset="-128"/>
              <a:cs typeface="Aharoni" pitchFamily="2" charset="-79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30540" y="6279797"/>
            <a:ext cx="1824980" cy="41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1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Osceola County</a:t>
            </a:r>
            <a:endParaRPr kumimoji="0" lang="en-US" sz="1400" b="0" i="0" u="none" strike="noStrike" cap="none" spc="12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720" spc="350" dirty="0" smtClean="0">
                <a:latin typeface="Arial" pitchFamily="34" charset="0"/>
                <a:cs typeface="Arial" pitchFamily="34" charset="0"/>
              </a:rPr>
              <a:t>SCHOOL DISTRICT</a:t>
            </a:r>
            <a:endParaRPr kumimoji="0" lang="en-US" sz="720" b="0" i="0" u="none" strike="noStrike" cap="none" spc="35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330548"/>
            <a:ext cx="927460" cy="925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721" y="6374396"/>
            <a:ext cx="61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We’re here to </a:t>
            </a:r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make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GOOD THINGS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happen for other people. </a:t>
            </a:r>
            <a:endParaRPr lang="en-US" sz="105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721" y="168866"/>
            <a:ext cx="844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Input on spending Title I </a:t>
            </a:r>
          </a:p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Parent Involvement Funds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tmpED5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59803" end="210618.702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2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59"/>
    </mc:Choice>
    <mc:Fallback>
      <p:transition spd="slow" advTm="14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260" y="76200"/>
            <a:ext cx="8458200" cy="685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What research says about Parent Involvement in Children’s Education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2400" y="2316044"/>
            <a:ext cx="8229600" cy="28471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Decades of research shows that when parents are involved students have: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Higher grades, test scores, and graduation rates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Better school attendance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Increased motivation, better self-esteem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Lower rates of suspension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Decreased use of drugs and alcohol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Fewer instances of violent behavior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30540" y="6279797"/>
            <a:ext cx="1824980" cy="41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1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Osceola County</a:t>
            </a:r>
            <a:endParaRPr kumimoji="0" lang="en-US" sz="1400" b="0" i="0" u="none" strike="noStrike" cap="none" spc="12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720" spc="350" dirty="0" smtClean="0">
                <a:latin typeface="Arial" pitchFamily="34" charset="0"/>
                <a:cs typeface="Arial" pitchFamily="34" charset="0"/>
              </a:rPr>
              <a:t>SCHOOL DISTRICT</a:t>
            </a:r>
            <a:endParaRPr kumimoji="0" lang="en-US" sz="720" b="0" i="0" u="none" strike="noStrike" cap="none" spc="35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330548"/>
            <a:ext cx="927460" cy="925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6488679"/>
            <a:ext cx="61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We’re here to </a:t>
            </a:r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make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GOOD THINGS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happen for other people. </a:t>
            </a:r>
            <a:endParaRPr lang="en-US" sz="105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3" name="tmpED5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74662" end="194922.702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49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96"/>
    </mc:Choice>
    <mc:Fallback>
      <p:transition spd="slow" advTm="15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09600" y="2442074"/>
            <a:ext cx="8229600" cy="335099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Responsibilities &amp; Attendance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Communication &amp; Support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Literacy &amp; Tutorial Assistance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Volunteer &amp; Mentoring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Leadership &amp; Partnership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30540" y="6279797"/>
            <a:ext cx="1824980" cy="41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1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Osceola County</a:t>
            </a:r>
            <a:endParaRPr kumimoji="0" lang="en-US" sz="1400" b="0" i="0" u="none" strike="noStrike" cap="none" spc="12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720" spc="350" dirty="0" smtClean="0">
                <a:latin typeface="Arial" pitchFamily="34" charset="0"/>
                <a:cs typeface="Arial" pitchFamily="34" charset="0"/>
              </a:rPr>
              <a:t>SCHOOL DISTRICT</a:t>
            </a:r>
            <a:endParaRPr kumimoji="0" lang="en-US" sz="720" b="0" i="0" u="none" strike="noStrike" cap="none" spc="35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330548"/>
            <a:ext cx="927460" cy="925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6488679"/>
            <a:ext cx="61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We’re here </a:t>
            </a:r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to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make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GOOD THINGS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happen for other people. </a:t>
            </a:r>
            <a:endParaRPr lang="en-US" sz="105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32367" y="487013"/>
            <a:ext cx="6269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Levels of Parent Involvement</a:t>
            </a:r>
            <a:endParaRPr lang="en-US" sz="4000" dirty="0">
              <a:latin typeface="+mj-lt"/>
            </a:endParaRPr>
          </a:p>
        </p:txBody>
      </p:sp>
      <p:pic>
        <p:nvPicPr>
          <p:cNvPr id="4" name="tmpED5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90358" end="182937.702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59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85"/>
    </mc:Choice>
    <mc:Fallback>
      <p:transition spd="slow" advTm="11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5222" y="13063"/>
            <a:ext cx="8229600" cy="6858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Level 1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Responsibilities and Attendance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85222" y="2248930"/>
            <a:ext cx="8706377" cy="4572000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See that my child attends school regularly and on time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Equip my child with necessary school supplies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Provide the school with current demographic information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Provide a home environment that encourages learning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Encourage positive school feelings </a:t>
            </a:r>
          </a:p>
          <a:p>
            <a:pPr>
              <a:lnSpc>
                <a:spcPct val="100000"/>
              </a:lnSpc>
              <a:defRPr/>
            </a:pPr>
            <a:endParaRPr lang="en-US" sz="2000" dirty="0" smtClean="0">
              <a:solidFill>
                <a:schemeClr val="accent1"/>
              </a:solidFill>
              <a:latin typeface="Annual" panose="000004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5167" y="6417838"/>
            <a:ext cx="61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We’re here to </a:t>
            </a:r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make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GOOD THINGS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happen for other people. </a:t>
            </a:r>
            <a:endParaRPr lang="en-US" sz="105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2" name="tmpED5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02343" end="166860.702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9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77"/>
    </mc:Choice>
    <mc:Fallback>
      <p:transition spd="slow" advTm="16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2400" y="2468847"/>
            <a:ext cx="8229600" cy="335099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Meet my child’s teacher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Talk with my child about school activities every day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Encourage my child’s efforts and be available for questions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Insist that all homework assignments be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completed on time </a:t>
            </a:r>
            <a:endParaRPr lang="en-US" dirty="0">
              <a:solidFill>
                <a:schemeClr val="accent5">
                  <a:lumMod val="75000"/>
                </a:schemeClr>
              </a:solidFill>
              <a:cs typeface="Aharoni" pitchFamily="2" charset="-79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Provide a quiet, well-lighted place to study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Support the school in developing self-discipline in my child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Communicate regularly with my child’s teachers by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phone/notes </a:t>
            </a:r>
            <a:endParaRPr lang="en-US" dirty="0">
              <a:solidFill>
                <a:schemeClr val="accent5">
                  <a:lumMod val="75000"/>
                </a:schemeClr>
              </a:solidFill>
              <a:cs typeface="Aharoni" pitchFamily="2" charset="-79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39000" y="6419008"/>
            <a:ext cx="1816519" cy="27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1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Osceola County</a:t>
            </a:r>
            <a:endParaRPr kumimoji="0" lang="en-US" sz="1400" b="0" i="0" u="none" strike="noStrike" cap="none" spc="12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720" spc="350" dirty="0" smtClean="0">
                <a:latin typeface="Arial" pitchFamily="34" charset="0"/>
                <a:cs typeface="Arial" pitchFamily="34" charset="0"/>
              </a:rPr>
              <a:t>SCHOOL DISTRICT</a:t>
            </a:r>
            <a:endParaRPr kumimoji="0" lang="en-US" sz="720" b="0" i="0" u="none" strike="noStrike" cap="none" spc="35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057" y="5811029"/>
            <a:ext cx="618404" cy="6167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6488679"/>
            <a:ext cx="61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We’re here </a:t>
            </a:r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to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make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GOOD THINGS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happen for other people. </a:t>
            </a:r>
            <a:endParaRPr lang="en-US" sz="105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0914" y="6531"/>
            <a:ext cx="61125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Level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2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/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Communication and Support</a:t>
            </a:r>
            <a:endParaRPr lang="en-US" sz="4000" dirty="0">
              <a:latin typeface="+mj-lt"/>
            </a:endParaRPr>
          </a:p>
        </p:txBody>
      </p:sp>
      <p:pic>
        <p:nvPicPr>
          <p:cNvPr id="4" name="tmpED5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18420" end="149574.702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0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86"/>
    </mc:Choice>
    <mc:Fallback>
      <p:transition spd="slow" advTm="17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2400" y="2468847"/>
            <a:ext cx="8229600" cy="335099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Encourage my child to read at home and monitor TV viewing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Read with and let child see me read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Acquire a library card for my child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Provide tutorial assistance for my child if needed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Stay aware of what my child is learning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Sign and return all papers to school</a:t>
            </a:r>
            <a:endParaRPr lang="en-US" dirty="0">
              <a:solidFill>
                <a:schemeClr val="accent5">
                  <a:lumMod val="75000"/>
                </a:schemeClr>
              </a:solidFill>
              <a:cs typeface="Aharoni" pitchFamily="2" charset="-79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39000" y="6419008"/>
            <a:ext cx="1816519" cy="27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12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Osceola County</a:t>
            </a:r>
            <a:endParaRPr kumimoji="0" lang="en-US" sz="1400" b="0" i="0" u="none" strike="noStrike" cap="none" spc="12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720" spc="350" dirty="0" smtClean="0">
                <a:latin typeface="Arial" pitchFamily="34" charset="0"/>
                <a:cs typeface="Arial" pitchFamily="34" charset="0"/>
              </a:rPr>
              <a:t>SCHOOL DISTRICT</a:t>
            </a:r>
            <a:endParaRPr kumimoji="0" lang="en-US" sz="720" b="0" i="0" u="none" strike="noStrike" cap="none" spc="350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057" y="5811029"/>
            <a:ext cx="618404" cy="6167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6488679"/>
            <a:ext cx="61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We’re here </a:t>
            </a:r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to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make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GOOD THINGS 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Arial" pitchFamily="34" charset="0"/>
              </a:rPr>
              <a:t>happen for other people. </a:t>
            </a:r>
            <a:endParaRPr lang="en-US" sz="105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31929" y="6531"/>
            <a:ext cx="64705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Level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3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/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Literacy &amp; Tutorial Assistance</a:t>
            </a:r>
            <a:endParaRPr lang="en-US" sz="4000" dirty="0">
              <a:latin typeface="+mj-lt"/>
            </a:endParaRPr>
          </a:p>
        </p:txBody>
      </p:sp>
      <p:pic>
        <p:nvPicPr>
          <p:cNvPr id="4" name="tmpED5A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35706" end="133353.702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0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21"/>
    </mc:Choice>
    <mc:Fallback>
      <p:transition spd="slow" advTm="16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2661|recordLength=285280|start=0|end=12661|audioFormat={00001610-0000-0010-8000-00AA00389B71}|audioRate=44100|muted=false|volume=0.8|fadeIn=0|fadeOut=0|videoFormat={34363248-0000-0010-8000-00AA00389B71}|videoRate=15|videoWidth=256|videoHeight=25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51927|recordEnd=175820|recordLength=285280|start=151927|end=175820|audioFormat={00001610-0000-0010-8000-00AA00389B71}|audioRate=44100|muted=false|volume=0.8|fadeIn=0|fadeOut=0|videoFormat={34363248-0000-0010-8000-00AA00389B71}|videoRate=15|videoWidth=256|videoHeight=25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75820|recordEnd=196069|recordLength=285280|start=175820|end=196069|audioFormat={00001610-0000-0010-8000-00AA00389B71}|audioRate=44100|muted=false|volume=0.8|fadeIn=0|fadeOut=0|videoFormat={34363248-0000-0010-8000-00AA00389B71}|videoRate=15|videoWidth=256|videoHeight=25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96069|recordEnd=221573|recordLength=285280|start=196069|end=221573|audioFormat={00001610-0000-0010-8000-00AA00389B71}|audioRate=44100|muted=false|volume=0.8|fadeIn=0|fadeOut=0|videoFormat={34363248-0000-0010-8000-00AA00389B71}|videoRate=15|videoWidth=256|videoHeight=2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221573|recordEnd=239473|recordLength=285280|start=221573|end=239473|audioFormat={00001610-0000-0010-8000-00AA00389B71}|audioRate=44100|muted=false|volume=0.8|fadeIn=0|fadeOut=0|videoFormat={34363248-0000-0010-8000-00AA00389B71}|videoRate=15|videoWidth=256|videoHeight=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239473|recordEnd=246624|recordLength=285280|start=239473|end=246624|audioFormat={00001610-0000-0010-8000-00AA00389B71}|audioRate=44100|muted=false|volume=0.8|fadeIn=0|fadeOut=0|videoFormat={34363248-0000-0010-8000-00AA00389B71}|videoRate=15|videoWidth=256|videoHeight=25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246624|recordEnd=256001|recordLength=285280|start=246624|end=256001|audioFormat={00001610-0000-0010-8000-00AA00389B71}|audioRate=44100|muted=false|volume=0.8|fadeIn=0|fadeOut=0|videoFormat={34363248-0000-0010-8000-00AA00389B71}|videoRate=15|videoWidth=256|videoHeight=2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256001|recordEnd=285258|recordLength=285280|start=256001|end=285258|audioFormat={00001610-0000-0010-8000-00AA00389B71}|audioRate=44100|muted=false|volume=0.8|fadeIn=0|fadeOut=0|videoFormat={34363248-0000-0010-8000-00AA00389B71}|videoRate=15|videoWidth=256|videoHeight=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2661|recordEnd=26586|recordLength=285280|start=12661|end=26586|audioFormat={00001610-0000-0010-8000-00AA00389B71}|audioRate=44100|muted=false|volume=0.8|fadeIn=0|fadeOut=0|videoFormat={34363248-0000-0010-8000-00AA00389B71}|videoRate=15|videoWidth=256|videoHeight=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26586|recordEnd=59803|recordLength=285280|start=26586|end=59803|audioFormat={00001610-0000-0010-8000-00AA00389B71}|audioRate=44100|muted=false|volume=0.8|fadeIn=0|fadeOut=0|videoFormat={34363248-0000-0010-8000-00AA00389B71}|videoRate=15|videoWidth=256|videoHeight=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59803|recordEnd=74662|recordLength=285280|start=59803|end=74662|audioFormat={00001610-0000-0010-8000-00AA00389B71}|audioRate=44100|muted=false|volume=0.8|fadeIn=0|fadeOut=0|videoFormat={34363248-0000-0010-8000-00AA00389B71}|videoRate=15|videoWidth=256|videoHeight=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74662|recordEnd=90358|recordLength=285280|start=74662|end=90358|audioFormat={00001610-0000-0010-8000-00AA00389B71}|audioRate=44100|muted=false|volume=0.8|fadeIn=0|fadeOut=0|videoFormat={34363248-0000-0010-8000-00AA00389B71}|videoRate=15|videoWidth=256|videoHeight=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90358|recordEnd=102343|recordLength=285280|start=90358|end=102343|audioFormat={00001610-0000-0010-8000-00AA00389B71}|audioRate=44100|muted=false|volume=0.8|fadeIn=0|fadeOut=0|videoFormat={34363248-0000-0010-8000-00AA00389B71}|videoRate=15|videoWidth=256|videoHeight=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02343|recordEnd=118420|recordLength=285280|start=102343|end=118420|audioFormat={00001610-0000-0010-8000-00AA00389B71}|audioRate=44100|muted=false|volume=0.8|fadeIn=0|fadeOut=0|videoFormat={34363248-0000-0010-8000-00AA00389B71}|videoRate=15|videoWidth=256|videoHeight=2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18420|recordEnd=135706|recordLength=285280|start=118420|end=135706|audioFormat={00001610-0000-0010-8000-00AA00389B71}|audioRate=44100|muted=false|volume=0.8|fadeIn=0|fadeOut=0|videoFormat={34363248-0000-0010-8000-00AA00389B71}|videoRate=15|videoWidth=256|videoHeight=2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35706|recordEnd=151927|recordLength=285280|start=135706|end=151927|audioFormat={00001610-0000-0010-8000-00AA00389B71}|audioRate=44100|muted=false|volume=0.8|fadeIn=0|fadeOut=0|videoFormat={34363248-0000-0010-8000-00AA00389B71}|videoRate=15|videoWidth=256|videoHeight=256"/>
</p:tagLst>
</file>

<file path=ppt/theme/theme1.xml><?xml version="1.0" encoding="utf-8"?>
<a:theme xmlns:a="http://schemas.openxmlformats.org/drawingml/2006/main" name="StockLayouts Speech Therapy Education MD029">
  <a:themeElements>
    <a:clrScheme name="Custom 1">
      <a:dk1>
        <a:sysClr val="windowText" lastClr="000000"/>
      </a:dk1>
      <a:lt1>
        <a:sysClr val="window" lastClr="FFFFFF"/>
      </a:lt1>
      <a:dk2>
        <a:srgbClr val="676767"/>
      </a:dk2>
      <a:lt2>
        <a:srgbClr val="EEECE1"/>
      </a:lt2>
      <a:accent1>
        <a:srgbClr val="00819A"/>
      </a:accent1>
      <a:accent2>
        <a:srgbClr val="D42C79"/>
      </a:accent2>
      <a:accent3>
        <a:srgbClr val="A2316D"/>
      </a:accent3>
      <a:accent4>
        <a:srgbClr val="000000"/>
      </a:accent4>
      <a:accent5>
        <a:srgbClr val="4BACC6"/>
      </a:accent5>
      <a:accent6>
        <a:srgbClr val="7030A0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1575</TotalTime>
  <Words>1073</Words>
  <Application>Microsoft Office PowerPoint</Application>
  <PresentationFormat>On-screen Show (4:3)</PresentationFormat>
  <Paragraphs>161</Paragraphs>
  <Slides>16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Aharoni</vt:lpstr>
      <vt:lpstr>Annual</vt:lpstr>
      <vt:lpstr>Arial</vt:lpstr>
      <vt:lpstr>Arial Unicode MS</vt:lpstr>
      <vt:lpstr>Calibri</vt:lpstr>
      <vt:lpstr>Times New Roman</vt:lpstr>
      <vt:lpstr>Wingdings</vt:lpstr>
      <vt:lpstr>StockLayouts Speech Therapy Education MD029</vt:lpstr>
      <vt:lpstr>The Five Levels of  Parent Involvement</vt:lpstr>
      <vt:lpstr>What is Title I</vt:lpstr>
      <vt:lpstr>How do we use our Title I funds?</vt:lpstr>
      <vt:lpstr>PowerPoint Presentation</vt:lpstr>
      <vt:lpstr>What research says about Parent Involvement in Children’s Education</vt:lpstr>
      <vt:lpstr>PowerPoint Presentation</vt:lpstr>
      <vt:lpstr>Level 1 Responsibilities and Attendance</vt:lpstr>
      <vt:lpstr>PowerPoint Presentation</vt:lpstr>
      <vt:lpstr>PowerPoint Presentation</vt:lpstr>
      <vt:lpstr>Level 4 Volunteer and Mentoring</vt:lpstr>
      <vt:lpstr>Level 5 Leadership and Partnership</vt:lpstr>
      <vt:lpstr>Final Thought... Everyone Benefits</vt:lpstr>
      <vt:lpstr>Why do you need to be knowledgeable when it comes to the Title I Compact?</vt:lpstr>
      <vt:lpstr>PowerPoint Presentation</vt:lpstr>
      <vt:lpstr>    Title I Compact            Documentation Instructions       </vt:lpstr>
      <vt:lpstr>Contact Information</vt:lpstr>
    </vt:vector>
  </TitlesOfParts>
  <Company>StockLayouts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StockLayouts</dc:creator>
  <cp:lastModifiedBy>Default</cp:lastModifiedBy>
  <cp:revision>149</cp:revision>
  <cp:lastPrinted>2017-06-29T12:03:57Z</cp:lastPrinted>
  <dcterms:created xsi:type="dcterms:W3CDTF">2010-07-09T22:21:36Z</dcterms:created>
  <dcterms:modified xsi:type="dcterms:W3CDTF">2017-08-14T17:17:15Z</dcterms:modified>
</cp:coreProperties>
</file>