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5" r:id="rId3"/>
    <p:sldId id="288" r:id="rId4"/>
    <p:sldId id="275" r:id="rId5"/>
    <p:sldId id="293" r:id="rId6"/>
    <p:sldId id="262" r:id="rId7"/>
    <p:sldId id="291" r:id="rId8"/>
    <p:sldId id="297" r:id="rId9"/>
    <p:sldId id="302" r:id="rId10"/>
    <p:sldId id="298" r:id="rId11"/>
    <p:sldId id="292" r:id="rId12"/>
    <p:sldId id="296" r:id="rId13"/>
    <p:sldId id="294" r:id="rId14"/>
    <p:sldId id="305" r:id="rId15"/>
    <p:sldId id="303" r:id="rId16"/>
    <p:sldId id="304" r:id="rId17"/>
    <p:sldId id="306" r:id="rId18"/>
    <p:sldId id="270" r:id="rId19"/>
    <p:sldId id="280" r:id="rId20"/>
    <p:sldId id="277" r:id="rId21"/>
    <p:sldId id="287" r:id="rId22"/>
    <p:sldId id="290" r:id="rId23"/>
    <p:sldId id="299" r:id="rId24"/>
    <p:sldId id="295" r:id="rId25"/>
    <p:sldId id="271" r:id="rId26"/>
    <p:sldId id="307" r:id="rId27"/>
    <p:sldId id="272" r:id="rId28"/>
    <p:sldId id="276" r:id="rId29"/>
    <p:sldId id="257" r:id="rId30"/>
    <p:sldId id="300" r:id="rId31"/>
    <p:sldId id="284" r:id="rId32"/>
    <p:sldId id="308" r:id="rId33"/>
  </p:sldIdLst>
  <p:sldSz cx="9144000" cy="6858000" type="screen4x3"/>
  <p:notesSz cx="6858000" cy="92964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678F2-7C16-4CBF-9397-156CCB99286B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6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8CAF6-D62E-4E26-B8F6-B52400DF99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99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C68B7-8A91-4BA6-98CB-D1893302FB35}" type="datetimeFigureOut">
              <a:rPr lang="en-US" smtClean="0"/>
              <a:pPr/>
              <a:t>9/14/2019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6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D6CF2-60ED-4A02-B919-C6CCF3F22B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8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563AA-1383-470B-8995-4F6EB31481C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86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80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59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45F8B-A5C6-4E9A-9386-3F298D158C71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53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3CCC-3ED0-4615-A7C8-BCE9D566698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62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31B56B-41CF-4BB3-8E2A-26231A18D7DD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80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3C929-D8DC-475C-BFD1-8AC21BCEDB0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18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05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1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AD0016-94D1-4E13-B953-809502AA08B4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9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8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2EB93-6BED-4345-B367-081233E66D3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94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49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10A06-F304-4E8B-BA3F-E6D13920AA6A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/>
              <a:t>Discuss your parent resource room,</a:t>
            </a:r>
            <a:r>
              <a:rPr lang="en-US" baseline="0" dirty="0"/>
              <a:t> what is offered, and what is available.</a:t>
            </a:r>
            <a:endParaRPr lang="en-US" dirty="0"/>
          </a:p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66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29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0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4567E-306E-47C6-BC19-E8C848205A0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6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6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BAE8E-057E-43FD-9E6D-ECDC2914AC7E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2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00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43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D6CF2-60ED-4A02-B919-C6CCF3F22B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4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394B0-515A-4461-9134-9C46E6D65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C095A-1450-431D-9889-397B4D765F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AE0C0-A072-4941-A9B4-EE9B58866B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5F65-3290-4159-BDA6-D4680175C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563A9-865A-4CE9-8EBF-C74F0BDC20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7A958-841B-43D5-9D1F-B030659F0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57F3A-6FBF-4EC1-AE25-192EAE3AE1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373E1-A23F-4C2C-AC4A-E5184F0F6B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267C0-0464-4EA9-AFEC-4F288032D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3E14-02D7-49FA-8B23-39C859CB27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69C8E-BFA9-47F6-93FD-79B622FA41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93D54206-F752-4B6A-AB9E-712961D14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alms.org/Standards/lafs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alms.org/Standards/mafs.asp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Blaile.Roxanne@brevardschools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mperialEstatesElementary/" TargetMode="External"/><Relationship Id="rId2" Type="http://schemas.openxmlformats.org/officeDocument/2006/relationships/hyperlink" Target="https://www.brevardschools.org/domain/826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evardschools.org/Page/1110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sizemore.magi@brevardschools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2911475"/>
            <a:ext cx="6589713" cy="2692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Title I Annual Meeting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/>
              <a:t> </a:t>
            </a:r>
          </a:p>
        </p:txBody>
      </p:sp>
      <p:pic>
        <p:nvPicPr>
          <p:cNvPr id="3075" name="Picture 15" descr="j04008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063" y="319088"/>
            <a:ext cx="280193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6" descr="j04002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955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8" descr="j03863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7025" y="3175"/>
            <a:ext cx="22510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0" descr="j04096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4238" y="660400"/>
            <a:ext cx="21082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pPr>
              <a:defRPr/>
            </a:pPr>
            <a:fld id="{6A4394B0-515A-4461-9134-9C46E6D6576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" y="6358247"/>
            <a:ext cx="44958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Imperial Estates Elementary, August 26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and 27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2019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SIP/SWP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year our SIP (School Improvement Plan) and SWP (school-wide plan) goals are to strengthen our reading instruction through rigorous, standards-based instruction, continue to maintain and improve our math instruction in Eureka, and strengthen our science instruction, especially in light of the Science SSA testing standards from 3</a:t>
            </a:r>
            <a:r>
              <a:rPr lang="en-US" baseline="30000" dirty="0"/>
              <a:t>rd</a:t>
            </a:r>
            <a:r>
              <a:rPr lang="en-US" dirty="0"/>
              <a:t> and 4</a:t>
            </a:r>
            <a:r>
              <a:rPr lang="en-US" baseline="30000" dirty="0"/>
              <a:t>th</a:t>
            </a:r>
            <a:r>
              <a:rPr lang="en-US" dirty="0"/>
              <a:t> grades that are not addressed in 5</a:t>
            </a:r>
            <a:r>
              <a:rPr lang="en-US" baseline="30000" dirty="0"/>
              <a:t>th</a:t>
            </a:r>
            <a:r>
              <a:rPr lang="en-US" dirty="0"/>
              <a:t> grade.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47029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Educational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 Narrow" panose="020B0606020202030204" pitchFamily="34" charset="0"/>
              </a:rPr>
              <a:t>Florida’s academic content standards establish high expectations for all students in the areas of reading, mathematics, writing, and science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latin typeface="Arial Narrow" panose="020B0606020202030204" pitchFamily="34" charset="0"/>
              </a:rPr>
              <a:t>Florida Standards for Language Arts and Math </a:t>
            </a:r>
            <a:r>
              <a:rPr lang="en-US" altLang="en-US" dirty="0">
                <a:latin typeface="Arial Narrow" panose="020B0606020202030204" pitchFamily="34" charset="0"/>
              </a:rPr>
              <a:t>identify what your child needs to know and be able to do. Information can be found at: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Arial Narrow" panose="020B0606020202030204" pitchFamily="34" charset="0"/>
                <a:hlinkClick r:id="rId3"/>
              </a:rPr>
              <a:t>http://www.cpalms.org/Standards/lafs.aspx</a:t>
            </a:r>
            <a:endParaRPr lang="en-US" altLang="en-US" sz="28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latin typeface="Arial Narrow" panose="020B0606020202030204" pitchFamily="34" charset="0"/>
                <a:hlinkClick r:id="rId4"/>
              </a:rPr>
              <a:t>http://www.cpalms.org/Standards/mafs.aspx</a:t>
            </a:r>
            <a:endParaRPr lang="en-US" altLang="en-US" sz="2800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7745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95412"/>
            <a:ext cx="7010400" cy="4852987"/>
          </a:xfrm>
        </p:spPr>
        <p:txBody>
          <a:bodyPr/>
          <a:lstStyle/>
          <a:p>
            <a:pPr marL="225425" indent="-225425" algn="just"/>
            <a:r>
              <a:rPr lang="en-US" dirty="0">
                <a:latin typeface="Arial Narrow" panose="020B0606020202030204" pitchFamily="34" charset="0"/>
              </a:rPr>
              <a:t>Parents are to be provided information regarding the level of achievement of their child on each state academic assessment required by law</a:t>
            </a:r>
          </a:p>
          <a:p>
            <a:pPr marL="225425" indent="-225425" algn="just"/>
            <a:r>
              <a:rPr lang="en-US" dirty="0">
                <a:latin typeface="Arial Narrow" panose="020B0606020202030204" pitchFamily="34" charset="0"/>
              </a:rPr>
              <a:t>To the extent that is feasible, testing information must be translated into a language the parents can understand</a:t>
            </a:r>
          </a:p>
          <a:p>
            <a:pPr marL="225425" indent="-225425" algn="just"/>
            <a:r>
              <a:rPr lang="en-US" dirty="0">
                <a:latin typeface="Arial Narrow" panose="020B0606020202030204" pitchFamily="34" charset="0"/>
              </a:rPr>
              <a:t>FSA scores for 2018 – 2019 were sent home the first week of school with students.  If your child did not bring them home, please bring your ID to the office for a copy.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19199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95413"/>
            <a:ext cx="7010400" cy="2719387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3203D-EB16-412C-B4C2-6E088C0D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362075"/>
            <a:ext cx="7234237" cy="2371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BB2B52-A13E-4A77-844B-CCEAE905FFAE}"/>
              </a:ext>
            </a:extLst>
          </p:cNvPr>
          <p:cNvSpPr txBox="1"/>
          <p:nvPr/>
        </p:nvSpPr>
        <p:spPr>
          <a:xfrm>
            <a:off x="1752600" y="4114800"/>
            <a:ext cx="6781800" cy="26037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For on grade level – students should be Level 3 or higher.  Student scoring Levels 1 and 2 are targeted for Tier 2 and Tier 3 instruction.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To strengthen reading – using standards based instruction, Ready books, text sets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Teachers meet regularly with the Literacy Coach to plan instruction based on data from assessments such as </a:t>
            </a:r>
            <a:r>
              <a:rPr lang="en-US" sz="2400" dirty="0" err="1">
                <a:latin typeface="+mn-lt"/>
              </a:rPr>
              <a:t>iReady</a:t>
            </a:r>
            <a:r>
              <a:rPr lang="en-US" sz="2400" dirty="0">
                <a:latin typeface="+mn-lt"/>
              </a:rPr>
              <a:t> Diagnostic.</a:t>
            </a:r>
          </a:p>
        </p:txBody>
      </p:sp>
    </p:spTree>
    <p:extLst>
      <p:ext uri="{BB962C8B-B14F-4D97-AF65-F5344CB8AC3E}">
        <p14:creationId xmlns:p14="http://schemas.microsoft.com/office/powerpoint/2010/main" val="240311705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990CD-A60B-42FF-A9D4-6053AA81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EB8B7-0EFF-4600-AD3D-4A47ABCB83AF}"/>
              </a:ext>
            </a:extLst>
          </p:cNvPr>
          <p:cNvSpPr txBox="1"/>
          <p:nvPr/>
        </p:nvSpPr>
        <p:spPr>
          <a:xfrm>
            <a:off x="2133600" y="533400"/>
            <a:ext cx="6477000" cy="3877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FSA Spring 2019 ELA Comparison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016D17-9DAE-4C58-85AE-EF559216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3" y="1662112"/>
            <a:ext cx="6981827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45063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24434D-6CE5-48DA-AD2D-8EA65C2E1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685800"/>
            <a:ext cx="7010400" cy="2743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E7592-6E81-4FD7-9922-805E0E69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FF767-0A87-45F5-AB90-0D274B3809E1}"/>
              </a:ext>
            </a:extLst>
          </p:cNvPr>
          <p:cNvSpPr txBox="1"/>
          <p:nvPr/>
        </p:nvSpPr>
        <p:spPr>
          <a:xfrm>
            <a:off x="1905000" y="3429000"/>
            <a:ext cx="6629400" cy="32501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Current curriculum:  Eureka Math, grades K – 5 and Big Ideas for grade 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Both curricula are fully aligned to the math standards.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Homework Helper is available in the homework book for Eureka to help parents with the concepts.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Also available:  YouTube videos by grade level, module, and lesson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88041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832B2-19E7-40B1-86D1-ACFDC7AD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AF9D6-5BA6-4AD7-BF97-5DE44F5AFAE2}"/>
              </a:ext>
            </a:extLst>
          </p:cNvPr>
          <p:cNvSpPr txBox="1"/>
          <p:nvPr/>
        </p:nvSpPr>
        <p:spPr>
          <a:xfrm>
            <a:off x="1828800" y="228600"/>
            <a:ext cx="67056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Spring 2019 FSA Math Comparison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706893-223B-4698-B336-F178B5089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519237"/>
            <a:ext cx="67818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62518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3B710-2A6C-4B29-B8AC-5C0926D1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91557-3E8E-4063-A8CC-271AFBECE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81000"/>
            <a:ext cx="7129462" cy="30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83B813-008B-4ECC-86BB-D736FE162DD1}"/>
              </a:ext>
            </a:extLst>
          </p:cNvPr>
          <p:cNvSpPr txBox="1"/>
          <p:nvPr/>
        </p:nvSpPr>
        <p:spPr>
          <a:xfrm>
            <a:off x="1676400" y="3581400"/>
            <a:ext cx="7086600" cy="2086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Current curriculum – </a:t>
            </a:r>
            <a:r>
              <a:rPr lang="en-US" sz="2400" dirty="0" err="1">
                <a:latin typeface="+mn-lt"/>
              </a:rPr>
              <a:t>Stemscopes</a:t>
            </a:r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Mrs. Ardjewski, science teacher – on the activity wheel for grades 3 – 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Strengthen understanding of standards tested in grade 5 from grades 3 and 4</a:t>
            </a:r>
          </a:p>
        </p:txBody>
      </p:sp>
    </p:spTree>
    <p:extLst>
      <p:ext uri="{BB962C8B-B14F-4D97-AF65-F5344CB8AC3E}">
        <p14:creationId xmlns:p14="http://schemas.microsoft.com/office/powerpoint/2010/main" val="1561001435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28624"/>
            <a:ext cx="8067675" cy="1704975"/>
          </a:xfrm>
        </p:spPr>
        <p:txBody>
          <a:bodyPr/>
          <a:lstStyle/>
          <a:p>
            <a:pPr algn="ctr" eaLnBrk="1" hangingPunct="1"/>
            <a:r>
              <a:rPr lang="en-US" sz="4800" dirty="0"/>
              <a:t>Parent and Family Engagement Plan (PFEP)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01787" y="3017913"/>
            <a:ext cx="7329487" cy="32685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Each Title I school must jointly develop, agree upon, and distribute to parents a written </a:t>
            </a:r>
            <a:r>
              <a:rPr lang="en-US" sz="2600" b="1" dirty="0">
                <a:latin typeface="Arial Narrow" panose="020B0606020202030204" pitchFamily="34" charset="0"/>
              </a:rPr>
              <a:t>Parent and Family Engagement Plan (PFEP)</a:t>
            </a:r>
          </a:p>
          <a:p>
            <a:pPr marL="225425" indent="-225425">
              <a:buFont typeface="Wingdings" pitchFamily="2" charset="2"/>
              <a:buChar char="§"/>
            </a:pPr>
            <a:endParaRPr lang="en-US" sz="2600" dirty="0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The Parent and Family Engagement Plan (PFEP) describes how the school will carry out parent involvement requirements, including the development of a </a:t>
            </a:r>
            <a:r>
              <a:rPr lang="en-US" sz="2600" b="1" dirty="0">
                <a:latin typeface="Arial Narrow" panose="020B0606020202030204" pitchFamily="34" charset="0"/>
              </a:rPr>
              <a:t>School-Parent Compact</a:t>
            </a:r>
            <a:endParaRPr lang="en-US" sz="2800" b="1" dirty="0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None/>
            </a:pPr>
            <a:endParaRPr lang="en-US" sz="2800" dirty="0">
              <a:latin typeface="Tahoma" pitchFamily="34" charset="0"/>
            </a:endParaRP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398588" y="6172200"/>
            <a:ext cx="7353300" cy="2873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915274" cy="1447800"/>
          </a:xfrm>
        </p:spPr>
        <p:txBody>
          <a:bodyPr/>
          <a:lstStyle/>
          <a:p>
            <a:pPr algn="ctr" eaLnBrk="1" hangingPunct="1"/>
            <a:r>
              <a:rPr lang="en-US" sz="4400" dirty="0"/>
              <a:t>Parent and Family Engagement Plan (PFEP)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787525" y="2286000"/>
            <a:ext cx="7127875" cy="26284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5425" indent="-225425">
              <a:defRPr/>
            </a:pPr>
            <a:r>
              <a:rPr lang="en-US" sz="2600" b="1" dirty="0">
                <a:latin typeface="Arial Narrow" panose="020B0606020202030204" pitchFamily="34" charset="0"/>
              </a:rPr>
              <a:t>Title I schools must:</a:t>
            </a:r>
          </a:p>
          <a:p>
            <a:pPr marL="225425" indent="-225425">
              <a:spcBef>
                <a:spcPts val="1556"/>
              </a:spcBef>
              <a:buFont typeface="Wingdings" pitchFamily="2" charset="2"/>
              <a:buChar char="§"/>
              <a:defRPr/>
            </a:pPr>
            <a:r>
              <a:rPr lang="en-US" sz="2600" dirty="0">
                <a:latin typeface="Arial Narrow" panose="020B0606020202030204" pitchFamily="34" charset="0"/>
              </a:rPr>
              <a:t>provide </a:t>
            </a:r>
            <a:r>
              <a:rPr lang="en-US" sz="2600" b="1" dirty="0">
                <a:latin typeface="Arial Narrow" panose="020B0606020202030204" pitchFamily="34" charset="0"/>
              </a:rPr>
              <a:t>timely information </a:t>
            </a:r>
            <a:r>
              <a:rPr lang="en-US" sz="2600" dirty="0">
                <a:latin typeface="Arial Narrow" panose="020B0606020202030204" pitchFamily="34" charset="0"/>
              </a:rPr>
              <a:t>about Title I programs to parents</a:t>
            </a:r>
          </a:p>
          <a:p>
            <a:pPr marL="225425" indent="-225425">
              <a:spcBef>
                <a:spcPts val="1556"/>
              </a:spcBef>
              <a:buFont typeface="Wingdings" pitchFamily="2" charset="2"/>
              <a:buChar char="§"/>
              <a:defRPr/>
            </a:pPr>
            <a:r>
              <a:rPr lang="en-US" sz="2600" b="1" dirty="0">
                <a:latin typeface="Arial Narrow" panose="020B0606020202030204" pitchFamily="34" charset="0"/>
              </a:rPr>
              <a:t>explain</a:t>
            </a:r>
            <a:r>
              <a:rPr lang="en-US" sz="2600" dirty="0">
                <a:latin typeface="Arial Narrow" panose="020B0606020202030204" pitchFamily="34" charset="0"/>
              </a:rPr>
              <a:t> the curriculum, assessments, and the minimum standards that students are required to meet </a:t>
            </a:r>
          </a:p>
          <a:p>
            <a:pPr marL="225425" indent="-225425">
              <a:spcBef>
                <a:spcPts val="1556"/>
              </a:spcBef>
              <a:buFont typeface="Wingdings" pitchFamily="2" charset="2"/>
              <a:buChar char="§"/>
              <a:defRPr/>
            </a:pPr>
            <a:r>
              <a:rPr lang="en-US" sz="2600" b="1" dirty="0">
                <a:latin typeface="Arial Narrow" panose="020B0606020202030204" pitchFamily="34" charset="0"/>
              </a:rPr>
              <a:t>offer</a:t>
            </a:r>
            <a:r>
              <a:rPr lang="en-US" sz="2600" dirty="0">
                <a:latin typeface="Arial Narrow" panose="020B0606020202030204" pitchFamily="34" charset="0"/>
              </a:rPr>
              <a:t> a flexible number of meeting dates and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304800"/>
            <a:ext cx="7437437" cy="838200"/>
          </a:xfrm>
        </p:spPr>
        <p:txBody>
          <a:bodyPr/>
          <a:lstStyle/>
          <a:p>
            <a:pPr algn="ctr" eaLnBrk="1" hangingPunct="1"/>
            <a:r>
              <a:rPr lang="en-US" sz="4800" dirty="0"/>
              <a:t>Purpose of Meeting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3206" y="1143000"/>
            <a:ext cx="7544594" cy="586006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ln>
                  <a:solidFill>
                    <a:schemeClr val="accent3"/>
                  </a:solidFill>
                </a:ln>
                <a:latin typeface="Franklin Gothic Demi" panose="020B0703020102020204" pitchFamily="34" charset="0"/>
              </a:rPr>
              <a:t>According to the </a:t>
            </a:r>
            <a:r>
              <a:rPr lang="en-US" sz="2800" i="1" dirty="0">
                <a:latin typeface="Franklin Gothic Demi" panose="020B0703020102020204" pitchFamily="34" charset="0"/>
              </a:rPr>
              <a:t>Every Student Succeeds Act (ESSA)</a:t>
            </a:r>
            <a:r>
              <a:rPr lang="en-US" sz="2600" dirty="0">
                <a:ln>
                  <a:solidFill>
                    <a:schemeClr val="accent3"/>
                  </a:solidFill>
                </a:ln>
                <a:latin typeface="Franklin Gothic Demi" panose="020B0703020102020204" pitchFamily="34" charset="0"/>
              </a:rPr>
              <a:t>, schools are required to host an Annual Meeting to explain and discuss: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n>
                  <a:solidFill>
                    <a:schemeClr val="accent3"/>
                  </a:solidFill>
                </a:ln>
                <a:latin typeface="Franklin Gothic Demi" panose="020B0703020102020204" pitchFamily="34" charset="0"/>
              </a:rPr>
              <a:t> </a:t>
            </a:r>
            <a:r>
              <a:rPr lang="en-US" sz="2600" b="1" dirty="0">
                <a:ln>
                  <a:solidFill>
                    <a:schemeClr val="accent3"/>
                  </a:solidFill>
                </a:ln>
                <a:latin typeface="Franklin Gothic Demi" panose="020B0703020102020204" pitchFamily="34" charset="0"/>
              </a:rPr>
              <a:t>Title I programs and requirements</a:t>
            </a:r>
            <a:endParaRPr lang="en-US" sz="2800" b="1" dirty="0">
              <a:ln>
                <a:solidFill>
                  <a:schemeClr val="accent3"/>
                </a:solidFill>
              </a:ln>
              <a:latin typeface="Franklin Gothic Demi" panose="020B07030201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900" dirty="0">
              <a:ln>
                <a:solidFill>
                  <a:schemeClr val="accent3"/>
                </a:solidFill>
              </a:ln>
              <a:latin typeface="Franklin Gothic Demi" panose="020B070302010202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dirty="0">
                <a:ln>
                  <a:solidFill>
                    <a:schemeClr val="accent3"/>
                  </a:solidFill>
                </a:ln>
                <a:latin typeface="Franklin Gothic Demi" panose="020B0703020102020204" pitchFamily="34" charset="0"/>
              </a:rPr>
              <a:t> </a:t>
            </a:r>
            <a:r>
              <a:rPr lang="en-US" sz="2400" b="1" dirty="0">
                <a:ln>
                  <a:solidFill>
                    <a:schemeClr val="accent3"/>
                  </a:solidFill>
                </a:ln>
                <a:latin typeface="Arial Narrow" panose="020B0606020202030204" pitchFamily="34" charset="0"/>
              </a:rPr>
              <a:t>Parent and Family Engagement Plan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accent3"/>
                  </a:solidFill>
                </a:ln>
                <a:latin typeface="Arial Narrow" panose="020B0606020202030204" pitchFamily="34" charset="0"/>
              </a:rPr>
              <a:t> School-Parent Compact 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accent3"/>
                  </a:solidFill>
                </a:ln>
                <a:latin typeface="Arial Narrow" panose="020B0606020202030204" pitchFamily="34" charset="0"/>
              </a:rPr>
              <a:t> Parents’ Right to Know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accent3"/>
                  </a:solidFill>
                </a:ln>
                <a:latin typeface="Arial Narrow" panose="020B0606020202030204" pitchFamily="34" charset="0"/>
              </a:rPr>
              <a:t> Design, Implement and Evaluate School Improvement  </a:t>
            </a:r>
          </a:p>
          <a:p>
            <a:pPr lvl="2"/>
            <a:r>
              <a:rPr lang="en-US" sz="2400" b="1" dirty="0">
                <a:ln>
                  <a:solidFill>
                    <a:schemeClr val="accent3"/>
                  </a:solidFill>
                </a:ln>
                <a:latin typeface="Arial Narrow" panose="020B0606020202030204" pitchFamily="34" charset="0"/>
              </a:rPr>
              <a:t>   Plan (SIP/SWP) Goals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accent3"/>
                  </a:solidFill>
                </a:ln>
                <a:latin typeface="Arial Narrow" panose="020B0606020202030204" pitchFamily="34" charset="0"/>
              </a:rPr>
              <a:t> Gather Stakeholder Input</a:t>
            </a:r>
          </a:p>
          <a:p>
            <a:pPr lvl="2">
              <a:buFont typeface="Wingdings" pitchFamily="2" charset="2"/>
              <a:buNone/>
            </a:pPr>
            <a:endParaRPr lang="en-US" sz="2400" dirty="0">
              <a:ln>
                <a:solidFill>
                  <a:schemeClr val="accent3"/>
                </a:solidFill>
              </a:ln>
              <a:latin typeface="Franklin Gothic Demi" panose="020B07030201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n>
                  <a:solidFill>
                    <a:schemeClr val="accent3"/>
                  </a:solidFill>
                </a:ln>
                <a:latin typeface="Franklin Gothic Demi" panose="020B0703020102020204" pitchFamily="34" charset="0"/>
              </a:rPr>
              <a:t> </a:t>
            </a:r>
            <a:r>
              <a:rPr lang="en-US" sz="2600" b="1" dirty="0">
                <a:ln>
                  <a:solidFill>
                    <a:schemeClr val="accent3"/>
                  </a:solidFill>
                </a:ln>
                <a:latin typeface="Franklin Gothic Demi" panose="020B0703020102020204" pitchFamily="34" charset="0"/>
              </a:rPr>
              <a:t>Additional support</a:t>
            </a:r>
            <a:endParaRPr lang="en-US" sz="900" b="1" dirty="0">
              <a:ln>
                <a:solidFill>
                  <a:schemeClr val="accent3"/>
                </a:solidFill>
              </a:ln>
              <a:latin typeface="Franklin Gothic Demi" panose="020B0703020102020204" pitchFamily="34" charset="0"/>
            </a:endParaRPr>
          </a:p>
          <a:p>
            <a:endParaRPr lang="en-US" sz="900" dirty="0">
              <a:ln>
                <a:solidFill>
                  <a:schemeClr val="accent3"/>
                </a:solidFill>
              </a:ln>
              <a:latin typeface="Franklin Gothic Demi" panose="020B070302010202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2400" dirty="0">
                <a:ln>
                  <a:solidFill>
                    <a:schemeClr val="accent3"/>
                  </a:solidFill>
                </a:ln>
                <a:latin typeface="Franklin Gothic Demi" panose="020B0703020102020204" pitchFamily="34" charset="0"/>
              </a:rPr>
              <a:t> </a:t>
            </a:r>
            <a:r>
              <a:rPr lang="en-US" sz="2400" b="1" dirty="0">
                <a:ln>
                  <a:solidFill>
                    <a:schemeClr val="accent3"/>
                  </a:solidFill>
                </a:ln>
                <a:latin typeface="Arial Narrow" panose="020B0606020202030204" pitchFamily="34" charset="0"/>
              </a:rPr>
              <a:t>School and Family Partnerships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>
                <a:ln>
                  <a:solidFill>
                    <a:schemeClr val="accent3"/>
                  </a:solidFill>
                </a:ln>
                <a:latin typeface="Arial Narrow" panose="020B0606020202030204" pitchFamily="34" charset="0"/>
              </a:rPr>
              <a:t> Business Partnerships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838200"/>
            <a:ext cx="8050212" cy="838200"/>
          </a:xfrm>
        </p:spPr>
        <p:txBody>
          <a:bodyPr/>
          <a:lstStyle/>
          <a:p>
            <a:pPr algn="ctr" eaLnBrk="1" hangingPunct="1"/>
            <a:r>
              <a:rPr lang="en-US" sz="4800" dirty="0"/>
              <a:t>Parent and Family Engagement Plan (PFEP)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600200" y="2667000"/>
            <a:ext cx="7280275" cy="32685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indent="-280988"/>
            <a:r>
              <a:rPr lang="en-US" sz="2600" b="1" dirty="0">
                <a:latin typeface="Arial Narrow" panose="020B0606020202030204" pitchFamily="34" charset="0"/>
              </a:rPr>
              <a:t>Title I schools must:</a:t>
            </a:r>
          </a:p>
          <a:p>
            <a:pPr marL="225425" indent="-225425">
              <a:spcBef>
                <a:spcPts val="1556"/>
              </a:spcBef>
              <a:buFont typeface="Wingdings" pitchFamily="2" charset="2"/>
              <a:buChar char="§"/>
              <a:defRPr/>
            </a:pPr>
            <a:r>
              <a:rPr lang="en-US" sz="2600" dirty="0">
                <a:latin typeface="Arial Narrow" panose="020B0606020202030204" pitchFamily="34" charset="0"/>
              </a:rPr>
              <a:t>involve parents in making decisions about how Title I funds reserved for parent involvement should be</a:t>
            </a: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2600" b="1" u="sng" dirty="0">
                <a:latin typeface="Arial Narrow" panose="020B0606020202030204" pitchFamily="34" charset="0"/>
              </a:rPr>
              <a:t>spent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280988" indent="-280988">
              <a:spcBef>
                <a:spcPts val="1556"/>
              </a:spcBef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provide documents to show that families were given information </a:t>
            </a:r>
            <a:r>
              <a:rPr lang="en-US" sz="2600" b="1" u="sng" dirty="0">
                <a:latin typeface="Arial Narrow" panose="020B0606020202030204" pitchFamily="34" charset="0"/>
              </a:rPr>
              <a:t>translated</a:t>
            </a:r>
            <a:r>
              <a:rPr lang="en-US" sz="2600" dirty="0">
                <a:latin typeface="Arial Narrow" panose="020B0606020202030204" pitchFamily="34" charset="0"/>
              </a:rPr>
              <a:t> in their native language, when reasonable</a:t>
            </a:r>
          </a:p>
          <a:p>
            <a:pPr marL="280988" indent="-280988">
              <a:spcBef>
                <a:spcPts val="1556"/>
              </a:spcBef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show evidence of continuous </a:t>
            </a:r>
            <a:r>
              <a:rPr lang="en-US" sz="2600" b="1" u="sng" dirty="0">
                <a:latin typeface="Arial Narrow" panose="020B0606020202030204" pitchFamily="34" charset="0"/>
              </a:rPr>
              <a:t>communication</a:t>
            </a:r>
            <a:r>
              <a:rPr lang="en-US" sz="2600" dirty="0">
                <a:latin typeface="Arial Narrow" panose="020B0606020202030204" pitchFamily="34" charset="0"/>
              </a:rPr>
              <a:t> between the school, families, students, and community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914400"/>
            <a:ext cx="8050212" cy="838200"/>
          </a:xfrm>
        </p:spPr>
        <p:txBody>
          <a:bodyPr/>
          <a:lstStyle/>
          <a:p>
            <a:pPr algn="ctr" eaLnBrk="1" hangingPunct="1"/>
            <a:r>
              <a:rPr lang="en-US" sz="4800" dirty="0"/>
              <a:t>Parent and Family Engagement Plan (PFEP)</a:t>
            </a:r>
            <a:endParaRPr lang="en-US" sz="4800" b="0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29970" y="2667000"/>
            <a:ext cx="7013575" cy="3143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/>
            <a:r>
              <a:rPr lang="en-US" sz="2600" b="1" dirty="0">
                <a:latin typeface="Arial Narrow" panose="020B0606020202030204" pitchFamily="34" charset="0"/>
              </a:rPr>
              <a:t>Title I schools must:</a:t>
            </a:r>
          </a:p>
          <a:p>
            <a:pPr marL="280988" indent="-280988">
              <a:spcBef>
                <a:spcPts val="1556"/>
              </a:spcBef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provide information on how the school works with community, volunteers, and business partnerships to increase </a:t>
            </a:r>
            <a:r>
              <a:rPr lang="en-US" sz="2600" b="1" u="sng" dirty="0">
                <a:latin typeface="Arial Narrow" panose="020B0606020202030204" pitchFamily="34" charset="0"/>
              </a:rPr>
              <a:t>student achievement</a:t>
            </a:r>
            <a:endParaRPr lang="en-US" sz="2600" dirty="0">
              <a:latin typeface="Arial Narrow" panose="020B0606020202030204" pitchFamily="34" charset="0"/>
            </a:endParaRPr>
          </a:p>
          <a:p>
            <a:pPr marL="280988" indent="-280988">
              <a:spcBef>
                <a:spcPts val="1556"/>
              </a:spcBef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provide trainings to staff and parents designed to increase student achievement and support </a:t>
            </a:r>
            <a:r>
              <a:rPr lang="en-US" sz="2600" b="1" u="sng" dirty="0">
                <a:latin typeface="Arial Narrow" panose="020B0606020202030204" pitchFamily="34" charset="0"/>
              </a:rPr>
              <a:t>family engagement</a:t>
            </a:r>
            <a:endParaRPr lang="en-US" sz="2600" dirty="0">
              <a:latin typeface="Arial Narrow" panose="020B0606020202030204" pitchFamily="34" charset="0"/>
            </a:endParaRPr>
          </a:p>
          <a:p>
            <a:endParaRPr lang="en-US" sz="2600" b="1" dirty="0">
              <a:latin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736387" y="685800"/>
            <a:ext cx="7010400" cy="1189038"/>
          </a:xfrm>
          <a:noFill/>
        </p:spPr>
        <p:txBody>
          <a:bodyPr/>
          <a:lstStyle/>
          <a:p>
            <a:pPr algn="ctr" eaLnBrk="1" hangingPunct="1"/>
            <a:r>
              <a:rPr lang="en-US" sz="4800" dirty="0"/>
              <a:t>Parent and Family Engagement Plan(PFEP)</a:t>
            </a:r>
          </a:p>
        </p:txBody>
      </p:sp>
      <p:sp>
        <p:nvSpPr>
          <p:cNvPr id="13315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1524000" y="2667000"/>
            <a:ext cx="7010400" cy="4419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600" b="1" dirty="0">
                <a:latin typeface="Arial Narrow" panose="020B0606020202030204" pitchFamily="34" charset="0"/>
              </a:rPr>
              <a:t>Title I schools must:</a:t>
            </a:r>
          </a:p>
          <a:p>
            <a:pPr eaLnBrk="1" hangingPunct="1">
              <a:lnSpc>
                <a:spcPct val="80000"/>
              </a:lnSpc>
              <a:spcBef>
                <a:spcPts val="1556"/>
              </a:spcBef>
            </a:pPr>
            <a:r>
              <a:rPr lang="en-US" sz="2600" dirty="0">
                <a:latin typeface="Arial Narrow" panose="020B0606020202030204" pitchFamily="34" charset="0"/>
              </a:rPr>
              <a:t>jointly conduct an </a:t>
            </a:r>
            <a:r>
              <a:rPr lang="en-US" sz="2600" b="1" u="sng" dirty="0">
                <a:latin typeface="Arial Narrow" panose="020B0606020202030204" pitchFamily="34" charset="0"/>
              </a:rPr>
              <a:t>annual evaluation</a:t>
            </a:r>
            <a:r>
              <a:rPr lang="en-US" sz="2600" b="1" dirty="0">
                <a:latin typeface="Arial Narrow" panose="020B0606020202030204" pitchFamily="34" charset="0"/>
              </a:rPr>
              <a:t> </a:t>
            </a:r>
            <a:r>
              <a:rPr lang="en-US" sz="2600" dirty="0">
                <a:latin typeface="Arial Narrow" panose="020B0606020202030204" pitchFamily="34" charset="0"/>
              </a:rPr>
              <a:t>of the content and effectiveness of the school’s Parent and Family Engagement Plan </a:t>
            </a:r>
            <a:r>
              <a:rPr lang="en-US" sz="2800" dirty="0">
                <a:latin typeface="Arial Narrow" panose="020B0606020202030204" pitchFamily="34" charset="0"/>
              </a:rPr>
              <a:t>(PFEP)</a:t>
            </a:r>
            <a:endParaRPr lang="en-US" sz="26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556"/>
              </a:spcBef>
            </a:pPr>
            <a:r>
              <a:rPr lang="en-US" sz="2600" b="1" u="sng" dirty="0">
                <a:latin typeface="Arial Narrow" panose="020B0606020202030204" pitchFamily="34" charset="0"/>
              </a:rPr>
              <a:t>monitor and evaluate </a:t>
            </a:r>
            <a:r>
              <a:rPr lang="en-US" sz="2600" dirty="0">
                <a:latin typeface="Arial Narrow" panose="020B0606020202030204" pitchFamily="34" charset="0"/>
              </a:rPr>
              <a:t>the strategies of the Parent and Family Engagement Plan </a:t>
            </a:r>
            <a:r>
              <a:rPr lang="en-US" dirty="0">
                <a:latin typeface="Arial Narrow" panose="020B0606020202030204" pitchFamily="34" charset="0"/>
              </a:rPr>
              <a:t>(PFEP)</a:t>
            </a:r>
            <a:endParaRPr lang="en-US" sz="26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556"/>
              </a:spcBef>
            </a:pPr>
            <a:r>
              <a:rPr lang="en-US" sz="2600" dirty="0">
                <a:latin typeface="Arial Narrow" panose="020B0606020202030204" pitchFamily="34" charset="0"/>
              </a:rPr>
              <a:t>use the findings of the evaluation to </a:t>
            </a:r>
            <a:r>
              <a:rPr lang="en-US" sz="2600" b="1" u="sng" dirty="0">
                <a:latin typeface="Arial Narrow" panose="020B0606020202030204" pitchFamily="34" charset="0"/>
              </a:rPr>
              <a:t>design and revise</a:t>
            </a:r>
            <a:r>
              <a:rPr lang="en-US" sz="2600" b="1" dirty="0">
                <a:latin typeface="Arial Narrow" panose="020B0606020202030204" pitchFamily="34" charset="0"/>
              </a:rPr>
              <a:t> </a:t>
            </a:r>
            <a:r>
              <a:rPr lang="en-US" sz="2600" dirty="0">
                <a:latin typeface="Arial Narrow" panose="020B0606020202030204" pitchFamily="34" charset="0"/>
              </a:rPr>
              <a:t>strategies for more effective family involvement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Parent Survey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F88FB-D20D-4C91-9C45-AC1AB2CEFAF7}"/>
              </a:ext>
            </a:extLst>
          </p:cNvPr>
          <p:cNvSpPr txBox="1"/>
          <p:nvPr/>
        </p:nvSpPr>
        <p:spPr>
          <a:xfrm>
            <a:off x="1905000" y="1295400"/>
            <a:ext cx="6553200" cy="26037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70% of parents indicated that they would like to see family engagement resources provided at school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Parent Resource area in Mrs. </a:t>
            </a:r>
            <a:r>
              <a:rPr lang="en-US" sz="2400" dirty="0" err="1">
                <a:latin typeface="+mn-lt"/>
              </a:rPr>
              <a:t>Blaile’s</a:t>
            </a:r>
            <a:r>
              <a:rPr lang="en-US" sz="2400" dirty="0">
                <a:latin typeface="+mn-lt"/>
              </a:rPr>
              <a:t> office (games, parenting books)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Title 1 Nights for science, reading, math, social/media, bullying, mental health awareness,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450A3-7411-4BB7-89AA-5CEBBDC57808}"/>
              </a:ext>
            </a:extLst>
          </p:cNvPr>
          <p:cNvSpPr txBox="1"/>
          <p:nvPr/>
        </p:nvSpPr>
        <p:spPr>
          <a:xfrm>
            <a:off x="1888435" y="3948623"/>
            <a:ext cx="6400800" cy="2529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Communication not sufficient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School website, new Facebook page, flyers, </a:t>
            </a:r>
            <a:r>
              <a:rPr lang="en-US" sz="2400" dirty="0" err="1">
                <a:latin typeface="+mn-lt"/>
              </a:rPr>
              <a:t>PeachJar</a:t>
            </a:r>
            <a:r>
              <a:rPr lang="en-US" sz="2400" dirty="0">
                <a:latin typeface="+mn-lt"/>
              </a:rPr>
              <a:t>, BPS Mobile app, school newsletter, Blackboard Connect for voice, email and text messages, school calendar are being constantly updated to provide clear information.  Translation on request.</a:t>
            </a:r>
          </a:p>
        </p:txBody>
      </p:sp>
    </p:spTree>
    <p:extLst>
      <p:ext uri="{BB962C8B-B14F-4D97-AF65-F5344CB8AC3E}">
        <p14:creationId xmlns:p14="http://schemas.microsoft.com/office/powerpoint/2010/main" val="2257030914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 Complaint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494" y="1371600"/>
            <a:ext cx="7010400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Parents have the right to submit comments regarding district and/or school Title I plans</a:t>
            </a:r>
          </a:p>
          <a:p>
            <a:pPr marL="0" indent="0">
              <a:buNone/>
            </a:pPr>
            <a:endParaRPr lang="en-US" sz="1800" b="1" dirty="0">
              <a:latin typeface="Arial Narrow" panose="020B0606020202030204" pitchFamily="34" charset="0"/>
            </a:endParaRPr>
          </a:p>
          <a:p>
            <a:pPr lvl="1"/>
            <a:r>
              <a:rPr lang="en-US" sz="2600" i="0" dirty="0">
                <a:latin typeface="Arial Narrow" panose="020B0606020202030204" pitchFamily="34" charset="0"/>
              </a:rPr>
              <a:t>Comments should be turned in to the school</a:t>
            </a:r>
          </a:p>
          <a:p>
            <a:pPr lvl="1"/>
            <a:r>
              <a:rPr lang="en-US" sz="2600" i="0" dirty="0">
                <a:latin typeface="Arial Narrow" panose="020B0606020202030204" pitchFamily="34" charset="0"/>
              </a:rPr>
              <a:t> The school will forward comments to the district Office of Title I</a:t>
            </a:r>
          </a:p>
          <a:p>
            <a:pPr lvl="1"/>
            <a:r>
              <a:rPr lang="en-US" sz="2600" i="0" dirty="0">
                <a:latin typeface="Arial Narrow" panose="020B0606020202030204" pitchFamily="34" charset="0"/>
              </a:rPr>
              <a:t>The district Office of Title I will include parent comments when plans are submitted to the Florida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76869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428625"/>
            <a:ext cx="8050212" cy="838200"/>
          </a:xfrm>
        </p:spPr>
        <p:txBody>
          <a:bodyPr/>
          <a:lstStyle/>
          <a:p>
            <a:pPr algn="ctr" eaLnBrk="1" hangingPunct="1"/>
            <a:r>
              <a:rPr lang="en-US" sz="4800" dirty="0"/>
              <a:t>School-Parent Compact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676400" y="1295400"/>
            <a:ext cx="7119938" cy="441351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Each school must have a School-Parent Compact that is written by parents and school personnel</a:t>
            </a:r>
          </a:p>
          <a:p>
            <a:pPr marL="225425" indent="-225425"/>
            <a:endParaRPr lang="en-US" sz="2600" dirty="0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The compact outlines the responsibilities of the students, parents, and school staff in striving to raise student achievement</a:t>
            </a:r>
          </a:p>
          <a:p>
            <a:pPr marL="225425" indent="-225425">
              <a:buFont typeface="Wingdings" pitchFamily="2" charset="2"/>
              <a:buChar char="§"/>
            </a:pPr>
            <a:endParaRPr lang="en-US" sz="2600" dirty="0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Char char="§"/>
            </a:pPr>
            <a:r>
              <a:rPr lang="en-US" sz="2600" b="1" dirty="0">
                <a:latin typeface="Arial Narrow" panose="020B0606020202030204" pitchFamily="34" charset="0"/>
              </a:rPr>
              <a:t>The compact will be shared during parent-teacher conferences throughout the year</a:t>
            </a:r>
          </a:p>
          <a:p>
            <a:pPr marL="225425" indent="-225425"/>
            <a:endParaRPr lang="en-US" sz="2600" dirty="0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The compact is to be reviewed each year by the parent, student, and teacher</a:t>
            </a:r>
          </a:p>
        </p:txBody>
      </p:sp>
      <p:pic>
        <p:nvPicPr>
          <p:cNvPr id="14340" name="Picture 9" descr="j04135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4612" y="5562600"/>
            <a:ext cx="765175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CA16F-BA60-43FF-8F83-CC2B317C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A415D-FC9F-4433-9505-F4A870BC5A8B}"/>
              </a:ext>
            </a:extLst>
          </p:cNvPr>
          <p:cNvSpPr txBox="1"/>
          <p:nvPr/>
        </p:nvSpPr>
        <p:spPr>
          <a:xfrm>
            <a:off x="1676400" y="228600"/>
            <a:ext cx="7010400" cy="586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F4E34F-170A-4AFA-942C-1AE319FF5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7412566" cy="60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88667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428625"/>
            <a:ext cx="8050212" cy="838200"/>
          </a:xfrm>
        </p:spPr>
        <p:txBody>
          <a:bodyPr/>
          <a:lstStyle/>
          <a:p>
            <a:pPr algn="ctr" eaLnBrk="1" hangingPunct="1"/>
            <a:r>
              <a:rPr lang="en-US" sz="4800" dirty="0"/>
              <a:t>Parents’ Right to Know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97025" y="1536700"/>
            <a:ext cx="7191375" cy="25176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 algn="just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Parents have the right to request and receive timely information regarding the professional qualifications of their child’s teachers and paraprofessionals</a:t>
            </a:r>
          </a:p>
          <a:p>
            <a:pPr marL="225425" indent="-225425" algn="just">
              <a:buFont typeface="Wingdings" pitchFamily="2" charset="2"/>
              <a:buChar char="§"/>
            </a:pPr>
            <a:endParaRPr lang="en-US" sz="2600" dirty="0">
              <a:latin typeface="Arial Narrow" panose="020B0606020202030204" pitchFamily="34" charset="0"/>
            </a:endParaRPr>
          </a:p>
          <a:p>
            <a:pPr marL="225425" indent="-225425" algn="just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Parents must be notified if their child is assigned to or taught for four or more consecutive weeks by a teacher who is not state certified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15364" name="Picture 8" descr="j04096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2000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962901" cy="1295400"/>
          </a:xfrm>
        </p:spPr>
        <p:txBody>
          <a:bodyPr/>
          <a:lstStyle/>
          <a:p>
            <a:pPr algn="ctr" eaLnBrk="1" hangingPunct="1"/>
            <a:r>
              <a:rPr lang="en-US" sz="4800" dirty="0"/>
              <a:t>Research shows…</a:t>
            </a:r>
            <a:br>
              <a:rPr lang="en-US" sz="4800" dirty="0"/>
            </a:br>
            <a:r>
              <a:rPr lang="en-US" sz="1800" dirty="0"/>
              <a:t>(Epstein and Associates, 2009)</a:t>
            </a:r>
            <a:endParaRPr lang="en-US" sz="4800" dirty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873250" y="1922463"/>
            <a:ext cx="184150" cy="3111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752600" y="1524000"/>
            <a:ext cx="6781800" cy="476438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2600" b="1" dirty="0">
                <a:latin typeface="Arial Narrow" panose="020B0606020202030204" pitchFamily="34" charset="0"/>
              </a:rPr>
              <a:t>No matter the socio-economic status, when parents are involved, students are more likely to: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b="1" dirty="0">
                <a:latin typeface="Arial Narrow" panose="020B0606020202030204" pitchFamily="34" charset="0"/>
              </a:rPr>
              <a:t> </a:t>
            </a:r>
            <a:r>
              <a:rPr lang="en-US" sz="2600" dirty="0">
                <a:latin typeface="Arial Narrow" panose="020B0606020202030204" pitchFamily="34" charset="0"/>
              </a:rPr>
              <a:t>attend school regularly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 earn better grades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 obtain better test scores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 pass courses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 be promoted to the next grade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 adapt to change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 have better social skills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 graduate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 continue their education</a:t>
            </a:r>
          </a:p>
          <a:p>
            <a:pPr lvl="1" algn="just"/>
            <a:r>
              <a:rPr lang="en-US" sz="2600" dirty="0">
                <a:latin typeface="Tahoma" pitchFamily="34" charset="0"/>
              </a:rPr>
              <a:t>	</a:t>
            </a:r>
            <a:r>
              <a:rPr lang="en-US" sz="2800" dirty="0">
                <a:latin typeface="Tahoma" pitchFamily="34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>
          <a:xfrm>
            <a:off x="1343025" y="409575"/>
            <a:ext cx="7856538" cy="838200"/>
          </a:xfrm>
        </p:spPr>
        <p:txBody>
          <a:bodyPr/>
          <a:lstStyle/>
          <a:p>
            <a:pPr algn="ctr" eaLnBrk="1" hangingPunct="1"/>
            <a:r>
              <a:rPr lang="en-US" sz="4800" dirty="0"/>
              <a:t>Tips for Success:</a:t>
            </a:r>
            <a:endParaRPr lang="en-US" sz="5400" dirty="0"/>
          </a:p>
        </p:txBody>
      </p:sp>
      <p:sp>
        <p:nvSpPr>
          <p:cNvPr id="18435" name="Text Box 13"/>
          <p:cNvSpPr txBox="1">
            <a:spLocks noChangeArrowheads="1"/>
          </p:cNvSpPr>
          <p:nvPr/>
        </p:nvSpPr>
        <p:spPr bwMode="auto">
          <a:xfrm>
            <a:off x="1447800" y="1447800"/>
            <a:ext cx="7527925" cy="591546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Communicate with your child’s teacher often throughout the year!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600" dirty="0">
              <a:latin typeface="Arial Narrow" panose="020B0606020202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Consider joining the School Advisory Council (SAC) or the Title I District Advisory Council. Let your voice be heard!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Some Title I schools have Parent Resource Centers that provide materials and resources that families may check out to use at home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600" dirty="0">
              <a:latin typeface="Arial Narrow" panose="020B0606020202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600" dirty="0">
                <a:latin typeface="Arial Narrow" panose="020B0606020202030204" pitchFamily="34" charset="0"/>
              </a:rPr>
              <a:t>Please contact Mrs. Blaile at </a:t>
            </a:r>
            <a:r>
              <a:rPr lang="en-US" sz="2600" dirty="0">
                <a:latin typeface="Arial Narrow" panose="020B0606020202030204" pitchFamily="34" charset="0"/>
                <a:hlinkClick r:id="rId3"/>
              </a:rPr>
              <a:t>Blaile.Roxanne@brevardschools.org</a:t>
            </a:r>
            <a:r>
              <a:rPr lang="en-US" sz="2600" dirty="0">
                <a:latin typeface="Arial Narrow" panose="020B0606020202030204" pitchFamily="34" charset="0"/>
              </a:rPr>
              <a:t> for more information about parent resources to check out.</a:t>
            </a:r>
            <a:endParaRPr lang="en-US" sz="2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25425" indent="-225425" algn="just">
              <a:buFont typeface="Wingdings" pitchFamily="2" charset="2"/>
              <a:buChar char="§"/>
            </a:pPr>
            <a:endParaRPr lang="en-US" sz="2600" dirty="0">
              <a:latin typeface="Arial Narrow" panose="020B0606020202030204" pitchFamily="34" charset="0"/>
            </a:endParaRPr>
          </a:p>
          <a:p>
            <a:pPr algn="just"/>
            <a:endParaRPr lang="en-US" sz="2800" dirty="0">
              <a:latin typeface="Arial Narrow" panose="020B0606020202030204" pitchFamily="34" charset="0"/>
            </a:endParaRPr>
          </a:p>
          <a:p>
            <a:pPr marL="225425" indent="-225425">
              <a:buFont typeface="Wingdings" pitchFamily="2" charset="2"/>
              <a:buChar char="§"/>
            </a:pPr>
            <a:endParaRPr lang="en-US" sz="2800" dirty="0">
              <a:latin typeface="Tahoma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-254000" y="3724275"/>
            <a:ext cx="457200" cy="4333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dirty="0"/>
              <a:t>What is Title I?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9700" y="1219200"/>
            <a:ext cx="7696200" cy="5499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000" b="1" i="1" dirty="0">
                <a:latin typeface="Franklin Gothic Demi" panose="020B0703020102020204" pitchFamily="34" charset="0"/>
              </a:rPr>
              <a:t>Title I  </a:t>
            </a:r>
            <a:r>
              <a:rPr lang="en-US" sz="2600" b="1" dirty="0">
                <a:latin typeface="Franklin Gothic Demi" panose="020B0703020102020204" pitchFamily="34" charset="0"/>
              </a:rPr>
              <a:t>is a federal grant that:</a:t>
            </a:r>
          </a:p>
          <a:p>
            <a:pPr eaLnBrk="1" hangingPunct="1"/>
            <a:r>
              <a:rPr lang="en-US" sz="2600" b="1" dirty="0">
                <a:latin typeface="Arial Narrow" panose="020B0606020202030204" pitchFamily="34" charset="0"/>
              </a:rPr>
              <a:t>Ensures all children have the opportunity to obtain a high-quality education and reach proficiency on challenging state academic standards and assessments</a:t>
            </a:r>
          </a:p>
          <a:p>
            <a:pPr eaLnBrk="1" hangingPunct="1"/>
            <a:r>
              <a:rPr lang="en-US" sz="2600" dirty="0">
                <a:latin typeface="Arial Narrow" panose="020B0606020202030204" pitchFamily="34" charset="0"/>
              </a:rPr>
              <a:t>provides supplemental funds to school districts to assist schools with high concentrations of poverty to meet educational goals</a:t>
            </a:r>
          </a:p>
          <a:p>
            <a:pPr eaLnBrk="1" hangingPunct="1"/>
            <a:r>
              <a:rPr lang="en-US" sz="2600" dirty="0">
                <a:latin typeface="Arial Narrow" panose="020B0606020202030204" pitchFamily="34" charset="0"/>
              </a:rPr>
              <a:t>assists with building capacity of parents and teachers</a:t>
            </a:r>
          </a:p>
          <a:p>
            <a:pPr eaLnBrk="1" hangingPunct="1"/>
            <a:r>
              <a:rPr lang="en-US" sz="2600" dirty="0">
                <a:latin typeface="Arial Narrow" panose="020B0606020202030204" pitchFamily="34" charset="0"/>
              </a:rPr>
              <a:t>encourages parents to be involved in their children’s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Tips for Success: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School website: </a:t>
            </a:r>
            <a:r>
              <a:rPr lang="en-US" b="1" u="sng" dirty="0">
                <a:hlinkClick r:id="rId2"/>
              </a:rPr>
              <a:t>https://www.brevardschools.org/domain/8264</a:t>
            </a:r>
            <a:endParaRPr lang="en-US" b="1" u="sng" dirty="0"/>
          </a:p>
          <a:p>
            <a:r>
              <a:rPr lang="en-US" b="1" dirty="0"/>
              <a:t>School Facebook: </a:t>
            </a:r>
            <a:r>
              <a:rPr lang="en-US" b="1" u="sng" dirty="0">
                <a:hlinkClick r:id="rId3"/>
              </a:rPr>
              <a:t>https://www.facebook.com/ImperialEstatesElementary/</a:t>
            </a:r>
            <a:r>
              <a:rPr lang="en-US" b="1" dirty="0"/>
              <a:t> 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419600"/>
            <a:ext cx="7086600" cy="176281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 rot="19269298">
            <a:off x="5535149" y="4993632"/>
            <a:ext cx="1752600" cy="937909"/>
          </a:xfrm>
          <a:prstGeom prst="rightArrow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19428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9725" y="304800"/>
            <a:ext cx="7586663" cy="838200"/>
          </a:xfrm>
        </p:spPr>
        <p:txBody>
          <a:bodyPr/>
          <a:lstStyle/>
          <a:p>
            <a:pPr algn="ctr" eaLnBrk="1" hangingPunct="1"/>
            <a:r>
              <a:rPr lang="en-US" sz="4000" dirty="0"/>
              <a:t>Tips for Success: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09725" y="1447800"/>
            <a:ext cx="7153275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panose="020B0606020202030204" pitchFamily="34" charset="0"/>
              </a:rPr>
              <a:t>Don’t forget to sign up for your </a:t>
            </a:r>
            <a:r>
              <a:rPr lang="en-US" sz="3200" b="1" dirty="0">
                <a:latin typeface="Arial Narrow" panose="020B0606020202030204" pitchFamily="34" charset="0"/>
              </a:rPr>
              <a:t>FOCUS account</a:t>
            </a:r>
            <a:r>
              <a:rPr lang="en-US" sz="3200" dirty="0">
                <a:latin typeface="Arial Narrow" panose="020B0606020202030204" pitchFamily="34" charset="0"/>
              </a:rPr>
              <a:t>.  Monitor your child’s grades and stay in touch with their teacher!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panose="020B0606020202030204" pitchFamily="34" charset="0"/>
              </a:rPr>
              <a:t>Please consider </a:t>
            </a:r>
            <a:r>
              <a:rPr lang="en-US" sz="3200" b="1" dirty="0">
                <a:latin typeface="Arial Narrow" panose="020B0606020202030204" pitchFamily="34" charset="0"/>
              </a:rPr>
              <a:t>volunteering </a:t>
            </a:r>
            <a:r>
              <a:rPr lang="en-US" sz="3200" dirty="0">
                <a:latin typeface="Arial Narrow" panose="020B0606020202030204" pitchFamily="34" charset="0"/>
              </a:rPr>
              <a:t>in your child’s classroom this year!  We’d love to have you!</a:t>
            </a:r>
          </a:p>
          <a:p>
            <a:pPr lvl="1"/>
            <a:r>
              <a:rPr lang="en-US" sz="3200" dirty="0">
                <a:latin typeface="Arial Narrow" panose="020B0606020202030204" pitchFamily="34" charset="0"/>
              </a:rPr>
              <a:t>Sign up at </a:t>
            </a:r>
            <a:r>
              <a:rPr lang="en-US" sz="2400" u="sng" dirty="0">
                <a:latin typeface="+mn-lt"/>
                <a:hlinkClick r:id="rId3"/>
              </a:rPr>
              <a:t>https://www.brevardschools.org/Page/11104</a:t>
            </a:r>
            <a:endParaRPr lang="en-US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Narrow" panose="020B0606020202030204" pitchFamily="34" charset="0"/>
              </a:rPr>
              <a:t>Please complete the </a:t>
            </a:r>
            <a:r>
              <a:rPr lang="en-US" sz="3200" b="1" dirty="0">
                <a:latin typeface="Arial Narrow" panose="020B0606020202030204" pitchFamily="34" charset="0"/>
              </a:rPr>
              <a:t>Annual Meeting Feedback form</a:t>
            </a:r>
            <a:r>
              <a:rPr lang="en-US" sz="3200" dirty="0">
                <a:latin typeface="Arial Narrow" panose="020B0606020202030204" pitchFamily="34" charset="0"/>
              </a:rPr>
              <a:t>.  Your opinions matter to us!</a:t>
            </a: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9558-A53D-4EC4-9058-BFF19E24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coming!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B51BA-C186-4213-920C-647A5739E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about Title 1?</a:t>
            </a:r>
          </a:p>
          <a:p>
            <a:r>
              <a:rPr lang="en-US" dirty="0"/>
              <a:t>Please contact Magi Sizemore at </a:t>
            </a:r>
            <a:r>
              <a:rPr lang="en-US" dirty="0">
                <a:hlinkClick r:id="rId2"/>
              </a:rPr>
              <a:t>sizemore.magi@brevardschools.org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23C90-7E37-45CE-A966-D68F09EE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33728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010400" cy="838200"/>
          </a:xfrm>
        </p:spPr>
        <p:txBody>
          <a:bodyPr/>
          <a:lstStyle/>
          <a:p>
            <a:pPr algn="ctr" eaLnBrk="1" hangingPunct="1"/>
            <a:r>
              <a:rPr lang="en-US" sz="4800" dirty="0"/>
              <a:t>Title I Funding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681163" y="1603374"/>
            <a:ext cx="7234237" cy="409342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0988" indent="-280988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Districts allocate Title I funds to qualifying schools based on the number of students eligible to receive free/reduced price meals</a:t>
            </a:r>
          </a:p>
          <a:p>
            <a:pPr marL="280988" indent="-280988">
              <a:buFont typeface="Wingdings" pitchFamily="2" charset="2"/>
              <a:buNone/>
            </a:pPr>
            <a:endParaRPr lang="en-US" sz="2600" dirty="0">
              <a:latin typeface="Arial Narrow" panose="020B0606020202030204" pitchFamily="34" charset="0"/>
            </a:endParaRPr>
          </a:p>
          <a:p>
            <a:pPr marL="280988" indent="-280988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Title I must supplement, not supplant district funds</a:t>
            </a:r>
          </a:p>
          <a:p>
            <a:pPr marL="280988" indent="-280988">
              <a:buFont typeface="Wingdings" pitchFamily="2" charset="2"/>
              <a:buNone/>
            </a:pPr>
            <a:endParaRPr lang="en-US" sz="2600" dirty="0">
              <a:latin typeface="Arial Narrow" panose="020B0606020202030204" pitchFamily="34" charset="0"/>
            </a:endParaRPr>
          </a:p>
          <a:p>
            <a:pPr marL="280988" indent="-280988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A specified amount of the Title I grant must be spent on family engagement and professional development</a:t>
            </a:r>
          </a:p>
          <a:p>
            <a:pPr marL="280988" indent="-280988">
              <a:buFont typeface="Wingdings" pitchFamily="2" charset="2"/>
              <a:buChar char="§"/>
            </a:pPr>
            <a:endParaRPr lang="en-US" sz="2600" dirty="0">
              <a:latin typeface="Arial Narrow" panose="020B0606020202030204" pitchFamily="34" charset="0"/>
            </a:endParaRPr>
          </a:p>
          <a:p>
            <a:pPr marL="280988" indent="-280988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Parents have the right to give input regarding how the school will use its Title I funds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239000" cy="838200"/>
          </a:xfrm>
        </p:spPr>
        <p:txBody>
          <a:bodyPr/>
          <a:lstStyle/>
          <a:p>
            <a:r>
              <a:rPr lang="en-US" dirty="0"/>
              <a:t>Who decides how funds are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794" y="838200"/>
            <a:ext cx="7162800" cy="55626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Arial Narrow" panose="020B0606020202030204" pitchFamily="34" charset="0"/>
              </a:rPr>
              <a:t>Your administrative team considers data and feedback collected throughout the school year to build their school budget</a:t>
            </a:r>
          </a:p>
          <a:p>
            <a:pPr eaLnBrk="1" hangingPunct="1"/>
            <a:r>
              <a:rPr lang="en-US" altLang="en-US" sz="2400" b="1" dirty="0">
                <a:latin typeface="Arial Narrow" panose="020B0606020202030204" pitchFamily="34" charset="0"/>
              </a:rPr>
              <a:t>Every school has a School Advisory Council (SAC) composed of:</a:t>
            </a:r>
          </a:p>
          <a:p>
            <a:pPr lvl="1" eaLnBrk="1" hangingPunct="1"/>
            <a:r>
              <a:rPr lang="en-US" altLang="en-US" sz="2200" i="0" dirty="0">
                <a:latin typeface="Arial Narrow" panose="020B0606020202030204" pitchFamily="34" charset="0"/>
              </a:rPr>
              <a:t>parents, teachers, staff, community members, principal and students (at middle and high schools)</a:t>
            </a:r>
          </a:p>
          <a:p>
            <a:pPr eaLnBrk="1" hangingPunct="1"/>
            <a:r>
              <a:rPr lang="en-US" altLang="en-US" sz="2400" b="1" dirty="0">
                <a:latin typeface="Arial Narrow" panose="020B0606020202030204" pitchFamily="34" charset="0"/>
              </a:rPr>
              <a:t>The School Advisory Council helps determine how to use Title I funds.  </a:t>
            </a:r>
            <a:r>
              <a:rPr lang="en-US" altLang="en-US" sz="2400" b="1" u="sng" dirty="0">
                <a:latin typeface="Arial Narrow" panose="020B0606020202030204" pitchFamily="34" charset="0"/>
              </a:rPr>
              <a:t>Please consider joining!</a:t>
            </a:r>
          </a:p>
          <a:p>
            <a:pPr eaLnBrk="1" hangingPunct="1"/>
            <a:r>
              <a:rPr lang="en-US" altLang="en-US" sz="2400" b="1" dirty="0">
                <a:latin typeface="Arial Narrow" panose="020B0606020202030204" pitchFamily="34" charset="0"/>
              </a:rPr>
              <a:t>Use of Title I funds must align with the goals of the School Improvement Plan (SIP) and School-wide Plan (SWP) for Title I</a:t>
            </a:r>
          </a:p>
          <a:p>
            <a:pPr lvl="1" eaLnBrk="1" hangingPunct="1"/>
            <a:r>
              <a:rPr lang="en-US" altLang="en-US" i="0" dirty="0">
                <a:latin typeface="Arial Narrow" panose="020B0606020202030204" pitchFamily="34" charset="0"/>
              </a:rPr>
              <a:t>Copies of these documents are available for review in the school office (translated, when possible)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56474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title"/>
          </p:nvPr>
        </p:nvSpPr>
        <p:spPr>
          <a:xfrm>
            <a:off x="561975" y="304800"/>
            <a:ext cx="8959850" cy="838200"/>
          </a:xfrm>
        </p:spPr>
        <p:txBody>
          <a:bodyPr/>
          <a:lstStyle/>
          <a:p>
            <a:pPr algn="ctr" eaLnBrk="1" hangingPunct="1"/>
            <a:r>
              <a:rPr lang="en-US" sz="4800" dirty="0"/>
              <a:t>Title I Programs</a:t>
            </a:r>
          </a:p>
        </p:txBody>
      </p:sp>
      <p:sp>
        <p:nvSpPr>
          <p:cNvPr id="8195" name="Text Box 13"/>
          <p:cNvSpPr txBox="1">
            <a:spLocks noChangeArrowheads="1"/>
          </p:cNvSpPr>
          <p:nvPr/>
        </p:nvSpPr>
        <p:spPr bwMode="auto">
          <a:xfrm>
            <a:off x="1143000" y="1676400"/>
            <a:ext cx="7391400" cy="28931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8838" indent="-173038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All Title I public schools in Brevard are school-wide programs, meaning Title I funds, along with other local-, state- and federal funding sources are used to support all students in the school</a:t>
            </a:r>
          </a:p>
          <a:p>
            <a:pPr marL="858838" indent="-173038"/>
            <a:endParaRPr lang="en-US" sz="2600" dirty="0">
              <a:latin typeface="Arial Narrow" panose="020B0606020202030204" pitchFamily="34" charset="0"/>
            </a:endParaRPr>
          </a:p>
          <a:p>
            <a:pPr marL="858838" indent="-173038">
              <a:buFont typeface="Wingdings" pitchFamily="2" charset="2"/>
              <a:buChar char="§"/>
            </a:pPr>
            <a:r>
              <a:rPr lang="en-US" sz="2600" dirty="0">
                <a:latin typeface="Arial Narrow" panose="020B0606020202030204" pitchFamily="34" charset="0"/>
              </a:rPr>
              <a:t>The primary focus of the Title I program is to support the students most at-risk for academic failure</a:t>
            </a:r>
          </a:p>
          <a:p>
            <a:pPr marL="685800"/>
            <a:endParaRPr lang="en-US" sz="2600" dirty="0">
              <a:latin typeface="Arial Narrow" panose="020B0606020202030204" pitchFamily="34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1290638" y="1320800"/>
            <a:ext cx="7794625" cy="4333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Title I Funds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485900"/>
            <a:ext cx="7086600" cy="4572000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Imperial Estates is provided with $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352,950</a:t>
            </a:r>
            <a:r>
              <a:rPr lang="en-US" dirty="0">
                <a:latin typeface="Arial Narrow" panose="020B0606020202030204" pitchFamily="34" charset="0"/>
              </a:rPr>
              <a:t> to pay for services and programs for our students.</a:t>
            </a:r>
          </a:p>
          <a:p>
            <a:r>
              <a:rPr lang="en-US" dirty="0">
                <a:latin typeface="Arial Narrow" panose="020B0606020202030204" pitchFamily="34" charset="0"/>
              </a:rPr>
              <a:t>School-based Title I funds pay for the following: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Additional teachers – ½ Literacy Coach, Science Teacher, Title I Math Teacher, Guidance Counselor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3 Instructional Assistants for reading intervention</a:t>
            </a:r>
          </a:p>
          <a:p>
            <a:pPr lvl="1"/>
            <a:r>
              <a:rPr lang="en-US" dirty="0" err="1">
                <a:latin typeface="Arial Narrow" panose="020B0606020202030204" pitchFamily="34" charset="0"/>
              </a:rPr>
              <a:t>iReady</a:t>
            </a:r>
            <a:r>
              <a:rPr lang="en-US" dirty="0">
                <a:latin typeface="Arial Narrow" panose="020B0606020202030204" pitchFamily="34" charset="0"/>
              </a:rPr>
              <a:t> online instruction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Classroom supplies and materials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Professional Development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Parent Engagement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7A958-841B-43D5-9D1F-B030659F097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72045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Grade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Imperial Estates is a B this year!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89D27-21FA-43EB-9D37-24FB74DC3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28850"/>
            <a:ext cx="74485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0078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EF340-547D-4399-8C91-EA414874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55F65-3290-4159-BDA6-D4680175CD5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5DC151-4AD0-4F14-AF3F-35C4192C2DAB}"/>
              </a:ext>
            </a:extLst>
          </p:cNvPr>
          <p:cNvSpPr/>
          <p:nvPr/>
        </p:nvSpPr>
        <p:spPr>
          <a:xfrm>
            <a:off x="2286000" y="533400"/>
            <a:ext cx="5715000" cy="651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Title I funds support the school-wide plan and school improvement plan in the following ways</a:t>
            </a:r>
            <a:r>
              <a:rPr lang="en-US" sz="2400" i="1" dirty="0">
                <a:latin typeface="+mn-lt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+mn-lt"/>
              </a:rPr>
              <a:t>Provide additional support for at risk students through reading intervention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+mn-lt"/>
              </a:rPr>
              <a:t>Provide scaffolded online instruction through </a:t>
            </a:r>
            <a:r>
              <a:rPr lang="en-US" sz="2400" i="1" dirty="0" err="1">
                <a:latin typeface="+mn-lt"/>
              </a:rPr>
              <a:t>iReady</a:t>
            </a:r>
            <a:endParaRPr lang="en-US" sz="2400" i="1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+mn-lt"/>
              </a:rPr>
              <a:t>Provide social-emotional instruction for K – 2 students, and guidance for all students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i="1" dirty="0"/>
              <a:t>Provide additional science instruction to grades 3 – 6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i="1" dirty="0"/>
              <a:t>Provide reading and math coaching to support the teachers in the core subjects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i="1" dirty="0"/>
              <a:t>Purchase Ready ELA books for student use to enhance reading instruction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5077567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lassroom expectations presentation">
  <a:themeElements>
    <a:clrScheme name="Classroom expectations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assroom expectations presentat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sroom expectations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room expectations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room expectations presentation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108843</TotalTime>
  <Words>1841</Words>
  <Application>Microsoft Office PowerPoint</Application>
  <PresentationFormat>On-screen Show (4:3)</PresentationFormat>
  <Paragraphs>233</Paragraphs>
  <Slides>32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Narrow</vt:lpstr>
      <vt:lpstr>Calibri</vt:lpstr>
      <vt:lpstr>Franklin Gothic Demi</vt:lpstr>
      <vt:lpstr>Tahoma</vt:lpstr>
      <vt:lpstr>Wingdings</vt:lpstr>
      <vt:lpstr>Classroom expectations presentation</vt:lpstr>
      <vt:lpstr>Title I Annual Meeting  </vt:lpstr>
      <vt:lpstr>Purpose of Meeting</vt:lpstr>
      <vt:lpstr>What is Title I?</vt:lpstr>
      <vt:lpstr>Title I Funding</vt:lpstr>
      <vt:lpstr>Who decides how funds are used?</vt:lpstr>
      <vt:lpstr>Title I Programs</vt:lpstr>
      <vt:lpstr>Use of Title I Funds</vt:lpstr>
      <vt:lpstr>School Grade Information</vt:lpstr>
      <vt:lpstr>PowerPoint Presentation</vt:lpstr>
      <vt:lpstr>SIP/SWP Goals</vt:lpstr>
      <vt:lpstr>Educational Standards</vt:lpstr>
      <vt:lpstr>Testing</vt:lpstr>
      <vt:lpstr>Testing</vt:lpstr>
      <vt:lpstr>PowerPoint Presentation</vt:lpstr>
      <vt:lpstr>PowerPoint Presentation</vt:lpstr>
      <vt:lpstr>PowerPoint Presentation</vt:lpstr>
      <vt:lpstr>PowerPoint Presentation</vt:lpstr>
      <vt:lpstr>Parent and Family Engagement Plan (PFEP)</vt:lpstr>
      <vt:lpstr>Parent and Family Engagement Plan (PFEP)</vt:lpstr>
      <vt:lpstr>Parent and Family Engagement Plan (PFEP)</vt:lpstr>
      <vt:lpstr>Parent and Family Engagement Plan (PFEP)</vt:lpstr>
      <vt:lpstr>Parent and Family Engagement Plan(PFEP)</vt:lpstr>
      <vt:lpstr>Parent Survey Results</vt:lpstr>
      <vt:lpstr>Title I Complaint Procedure</vt:lpstr>
      <vt:lpstr>School-Parent Compact</vt:lpstr>
      <vt:lpstr>PowerPoint Presentation</vt:lpstr>
      <vt:lpstr>Parents’ Right to Know</vt:lpstr>
      <vt:lpstr>Research shows… (Epstein and Associates, 2009)</vt:lpstr>
      <vt:lpstr>Tips for Success:</vt:lpstr>
      <vt:lpstr>Tips for Success:</vt:lpstr>
      <vt:lpstr>Tips for Success: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and Families</dc:title>
  <dc:creator>Terry Pitchford</dc:creator>
  <cp:lastModifiedBy>Sizemore.Magi@Imperial</cp:lastModifiedBy>
  <cp:revision>108</cp:revision>
  <cp:lastPrinted>2015-06-08T14:34:47Z</cp:lastPrinted>
  <dcterms:modified xsi:type="dcterms:W3CDTF">2019-09-14T16:30:49Z</dcterms:modified>
</cp:coreProperties>
</file>